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 id="2147483876" r:id="rId2"/>
  </p:sldMasterIdLst>
  <p:notesMasterIdLst>
    <p:notesMasterId r:id="rId21"/>
  </p:notesMasterIdLst>
  <p:handoutMasterIdLst>
    <p:handoutMasterId r:id="rId22"/>
  </p:handoutMasterIdLst>
  <p:sldIdLst>
    <p:sldId id="256" r:id="rId3"/>
    <p:sldId id="258" r:id="rId4"/>
    <p:sldId id="296" r:id="rId5"/>
    <p:sldId id="297" r:id="rId6"/>
    <p:sldId id="298" r:id="rId7"/>
    <p:sldId id="304" r:id="rId8"/>
    <p:sldId id="299" r:id="rId9"/>
    <p:sldId id="300" r:id="rId10"/>
    <p:sldId id="301" r:id="rId11"/>
    <p:sldId id="302" r:id="rId12"/>
    <p:sldId id="303" r:id="rId13"/>
    <p:sldId id="295" r:id="rId14"/>
    <p:sldId id="305" r:id="rId15"/>
    <p:sldId id="306" r:id="rId16"/>
    <p:sldId id="294" r:id="rId17"/>
    <p:sldId id="291" r:id="rId18"/>
    <p:sldId id="292" r:id="rId19"/>
    <p:sldId id="290" r:id="rId2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189"/>
    <a:srgbClr val="E4E4E4"/>
    <a:srgbClr val="F2F6F3"/>
    <a:srgbClr val="E3B018"/>
    <a:srgbClr val="EAEAEA"/>
    <a:srgbClr val="FFFFFF"/>
    <a:srgbClr val="B3880E"/>
    <a:srgbClr val="A67F10"/>
    <a:srgbClr val="E4B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3" autoAdjust="0"/>
    <p:restoredTop sz="90330" autoAdjust="0"/>
  </p:normalViewPr>
  <p:slideViewPr>
    <p:cSldViewPr snapToGrid="0" snapToObjects="1">
      <p:cViewPr>
        <p:scale>
          <a:sx n="150" d="100"/>
          <a:sy n="150" d="100"/>
        </p:scale>
        <p:origin x="496"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F39D052-AD58-4018-9DB0-2CE44A1DE1DE}" type="datetimeFigureOut">
              <a:rPr lang="en-US" smtClean="0"/>
              <a:t>7/7/17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FA2B284-9F90-4923-8288-3C39B09A3A52}" type="slidenum">
              <a:rPr lang="en-US" smtClean="0"/>
              <a:t>‹#›</a:t>
            </a:fld>
            <a:endParaRPr lang="en-US" dirty="0"/>
          </a:p>
        </p:txBody>
      </p:sp>
    </p:spTree>
    <p:extLst>
      <p:ext uri="{BB962C8B-B14F-4D97-AF65-F5344CB8AC3E}">
        <p14:creationId xmlns:p14="http://schemas.microsoft.com/office/powerpoint/2010/main" val="411166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E8006E9-C463-44FE-8B70-939EAEA3DF61}" type="datetimeFigureOut">
              <a:rPr lang="en-US" smtClean="0"/>
              <a:t>7/7/17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96B2D4B-C0EA-4A0A-9AD5-9479BC793475}" type="slidenum">
              <a:rPr lang="en-US" smtClean="0"/>
              <a:t>‹#›</a:t>
            </a:fld>
            <a:endParaRPr lang="en-US" dirty="0"/>
          </a:p>
        </p:txBody>
      </p:sp>
    </p:spTree>
    <p:extLst>
      <p:ext uri="{BB962C8B-B14F-4D97-AF65-F5344CB8AC3E}">
        <p14:creationId xmlns:p14="http://schemas.microsoft.com/office/powerpoint/2010/main" val="382805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B2D4B-C0EA-4A0A-9AD5-9479BC793475}" type="slidenum">
              <a:rPr lang="en-US" smtClean="0"/>
              <a:t>2</a:t>
            </a:fld>
            <a:endParaRPr lang="en-US" dirty="0"/>
          </a:p>
        </p:txBody>
      </p:sp>
    </p:spTree>
    <p:extLst>
      <p:ext uri="{BB962C8B-B14F-4D97-AF65-F5344CB8AC3E}">
        <p14:creationId xmlns:p14="http://schemas.microsoft.com/office/powerpoint/2010/main" val="89312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559B1-36EB-B445-B9FE-A10329C5D2C1}" type="datetimeFigureOut">
              <a:rPr lang="en-US" smtClean="0"/>
              <a:t>7/7/17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559B1-36EB-B445-B9FE-A10329C5D2C1}" type="datetimeFigureOut">
              <a:rPr lang="en-US" smtClean="0"/>
              <a:t>7/7/17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559B1-36EB-B445-B9FE-A10329C5D2C1}" type="datetimeFigureOut">
              <a:rPr lang="en-US" smtClean="0"/>
              <a:t>7/7/17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12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5499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5107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4919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113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8472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5869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470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559B1-36EB-B445-B9FE-A10329C5D2C1}" type="datetimeFigureOut">
              <a:rPr lang="en-US" smtClean="0"/>
              <a:t>7/7/17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1500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497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05CFF-856E-4B02-9E31-359497A815E3}" type="datetimeFigureOut">
              <a:rPr lang="en-US" smtClean="0">
                <a:solidFill>
                  <a:prstClr val="black">
                    <a:tint val="75000"/>
                  </a:prstClr>
                </a:solidFill>
              </a:rPr>
              <a:pPr/>
              <a:t>7/7/17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4206A8-E42C-4186-856F-EA94D21DE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61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559B1-36EB-B445-B9FE-A10329C5D2C1}" type="datetimeFigureOut">
              <a:rPr lang="en-US" smtClean="0"/>
              <a:t>7/7/17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559B1-36EB-B445-B9FE-A10329C5D2C1}" type="datetimeFigureOut">
              <a:rPr lang="en-US" smtClean="0"/>
              <a:t>7/7/17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559B1-36EB-B445-B9FE-A10329C5D2C1}" type="datetimeFigureOut">
              <a:rPr lang="en-US" smtClean="0"/>
              <a:t>7/7/17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559B1-36EB-B445-B9FE-A10329C5D2C1}" type="datetimeFigureOut">
              <a:rPr lang="en-US" smtClean="0"/>
              <a:t>7/7/17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559B1-36EB-B445-B9FE-A10329C5D2C1}" type="datetimeFigureOut">
              <a:rPr lang="en-US" smtClean="0"/>
              <a:t>7/7/17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559B1-36EB-B445-B9FE-A10329C5D2C1}" type="datetimeFigureOut">
              <a:rPr lang="en-US" smtClean="0"/>
              <a:t>7/7/17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559B1-36EB-B445-B9FE-A10329C5D2C1}" type="datetimeFigureOut">
              <a:rPr lang="en-US" smtClean="0"/>
              <a:t>7/7/17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CBC27D-B211-834E-A3C2-E393F58D1D9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559B1-36EB-B445-B9FE-A10329C5D2C1}" type="datetimeFigureOut">
              <a:rPr lang="en-US" smtClean="0"/>
              <a:t>7/7/17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C27D-B211-834E-A3C2-E393F58D1D9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8605CFF-856E-4B02-9E31-359497A815E3}" type="datetimeFigureOut">
              <a:rPr lang="en-US" smtClean="0">
                <a:solidFill>
                  <a:prstClr val="black">
                    <a:tint val="75000"/>
                  </a:prstClr>
                </a:solidFill>
              </a:rPr>
              <a:pPr defTabSz="914400"/>
              <a:t>7/7/17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4206A8-E42C-4186-856F-EA94D21DE38E}"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94198638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89900" cy="803275"/>
          </a:xfrm>
        </p:spPr>
        <p:txBody>
          <a:bodyPr>
            <a:normAutofit/>
          </a:bodyPr>
          <a:lstStyle/>
          <a:p>
            <a:r>
              <a:rPr lang="en-US" sz="4000" dirty="0" smtClean="0">
                <a:solidFill>
                  <a:srgbClr val="E4E4E4"/>
                </a:solidFill>
                <a:latin typeface="Rockwell" pitchFamily="18" charset="0"/>
              </a:rPr>
              <a:t>Early Childcare Provider Training</a:t>
            </a:r>
            <a:endParaRPr lang="en-US" sz="4000" dirty="0">
              <a:solidFill>
                <a:srgbClr val="E4E4E4"/>
              </a:solidFill>
              <a:latin typeface="Rockwell" pitchFamily="18" charset="0"/>
            </a:endParaRPr>
          </a:p>
        </p:txBody>
      </p:sp>
      <p:sp>
        <p:nvSpPr>
          <p:cNvPr id="3" name="Subtitle 2"/>
          <p:cNvSpPr>
            <a:spLocks noGrp="1"/>
          </p:cNvSpPr>
          <p:nvPr>
            <p:ph type="subTitle" idx="1"/>
          </p:nvPr>
        </p:nvSpPr>
        <p:spPr>
          <a:xfrm>
            <a:off x="1371600" y="2872740"/>
            <a:ext cx="6769100" cy="1181100"/>
          </a:xfrm>
        </p:spPr>
        <p:txBody>
          <a:bodyPr>
            <a:noAutofit/>
          </a:bodyPr>
          <a:lstStyle/>
          <a:p>
            <a:r>
              <a:rPr lang="en-US" sz="2000" b="1" dirty="0" smtClean="0">
                <a:solidFill>
                  <a:srgbClr val="0C9189"/>
                </a:solidFill>
                <a:latin typeface="Rockwell" pitchFamily="18" charset="0"/>
              </a:rPr>
              <a:t>Module 5:  Everyone is Entitled to </a:t>
            </a:r>
            <a:r>
              <a:rPr lang="en-US" sz="2000" b="1" smtClean="0">
                <a:solidFill>
                  <a:srgbClr val="0C9189"/>
                </a:solidFill>
                <a:latin typeface="Rockwell" pitchFamily="18" charset="0"/>
              </a:rPr>
              <a:t>the </a:t>
            </a:r>
            <a:r>
              <a:rPr lang="en-US" sz="2000" b="1" smtClean="0">
                <a:solidFill>
                  <a:srgbClr val="0C9189"/>
                </a:solidFill>
                <a:latin typeface="Rockwell" pitchFamily="18" charset="0"/>
              </a:rPr>
              <a:t>Mountain: </a:t>
            </a:r>
            <a:r>
              <a:rPr lang="en-US" sz="2000" b="1" dirty="0" smtClean="0">
                <a:solidFill>
                  <a:srgbClr val="0C9189"/>
                </a:solidFill>
                <a:latin typeface="Rockwell" pitchFamily="18" charset="0"/>
              </a:rPr>
              <a:t>Inclusion</a:t>
            </a:r>
            <a:endParaRPr lang="en-US" sz="2400" b="1" dirty="0" smtClean="0">
              <a:solidFill>
                <a:srgbClr val="0C9189"/>
              </a:solidFill>
            </a:endParaRPr>
          </a:p>
          <a:p>
            <a:r>
              <a:rPr lang="en-US" sz="2400" b="1" i="1" dirty="0" smtClean="0">
                <a:solidFill>
                  <a:srgbClr val="0C9189"/>
                </a:solidFill>
              </a:rPr>
              <a:t>Presenter-Jan </a:t>
            </a:r>
            <a:r>
              <a:rPr lang="en-US" sz="2400" b="1" i="1" dirty="0" err="1" smtClean="0">
                <a:solidFill>
                  <a:srgbClr val="0C9189"/>
                </a:solidFill>
              </a:rPr>
              <a:t>Marson</a:t>
            </a:r>
            <a:r>
              <a:rPr lang="en-US" sz="2400" b="1" i="1" dirty="0" smtClean="0">
                <a:solidFill>
                  <a:srgbClr val="0C9189"/>
                </a:solidFill>
              </a:rPr>
              <a:t>, OTD</a:t>
            </a:r>
            <a:endParaRPr lang="en-US" sz="2400" b="1" i="1" dirty="0">
              <a:solidFill>
                <a:srgbClr val="0C9189"/>
              </a:solidFill>
            </a:endParaRPr>
          </a:p>
        </p:txBody>
      </p:sp>
      <p:sp>
        <p:nvSpPr>
          <p:cNvPr id="5" name="TextBox 4"/>
          <p:cNvSpPr txBox="1"/>
          <p:nvPr/>
        </p:nvSpPr>
        <p:spPr>
          <a:xfrm>
            <a:off x="0" y="0"/>
            <a:ext cx="9144000" cy="2062103"/>
          </a:xfrm>
          <a:prstGeom prst="rect">
            <a:avLst/>
          </a:prstGeom>
          <a:solidFill>
            <a:srgbClr val="F2F6F3"/>
          </a:solidFill>
          <a:ln>
            <a:solidFill>
              <a:srgbClr val="FFFFFF"/>
            </a:solidFill>
          </a:ln>
        </p:spPr>
        <p:txBody>
          <a:bodyPr wrap="square" rtlCol="0">
            <a:spAutoFit/>
          </a:bodyPr>
          <a:lstStyle/>
          <a:p>
            <a:endParaRPr lang="en-US" sz="4400" dirty="0" smtClean="0">
              <a:solidFill>
                <a:srgbClr val="0C9189"/>
              </a:solidFill>
              <a:latin typeface="Courier"/>
              <a:cs typeface="Courier"/>
            </a:endParaRPr>
          </a:p>
          <a:p>
            <a:r>
              <a:rPr lang="en-US" sz="2000" b="1" dirty="0" smtClean="0">
                <a:solidFill>
                  <a:srgbClr val="0C9189"/>
                </a:solidFill>
                <a:latin typeface="Courier New"/>
                <a:cs typeface="Courier New"/>
              </a:rPr>
              <a:t>    </a:t>
            </a:r>
            <a:r>
              <a:rPr lang="en-US" sz="4000" b="1" dirty="0" smtClean="0">
                <a:solidFill>
                  <a:srgbClr val="0C9189"/>
                </a:solidFill>
                <a:latin typeface="Rockwell" pitchFamily="18" charset="0"/>
                <a:cs typeface="Courier New"/>
              </a:rPr>
              <a:t>Nevada Act Early</a:t>
            </a:r>
          </a:p>
          <a:p>
            <a:endParaRPr lang="en-US" sz="4400" dirty="0">
              <a:solidFill>
                <a:srgbClr val="0C9189"/>
              </a:solidFill>
              <a:latin typeface="Courier"/>
              <a:cs typeface="Courier"/>
            </a:endParaRPr>
          </a:p>
        </p:txBody>
      </p:sp>
      <p:sp>
        <p:nvSpPr>
          <p:cNvPr id="7" name="TextBox 6"/>
          <p:cNvSpPr txBox="1"/>
          <p:nvPr/>
        </p:nvSpPr>
        <p:spPr>
          <a:xfrm>
            <a:off x="3213100" y="4267200"/>
            <a:ext cx="2651760" cy="2286000"/>
          </a:xfrm>
          <a:prstGeom prst="rect">
            <a:avLst/>
          </a:prstGeom>
          <a:noFill/>
          <a:ln w="28575" cap="flat" cmpd="sng" algn="ctr">
            <a:solidFill>
              <a:srgbClr val="E4E4E4"/>
            </a:solidFill>
            <a:prstDash val="solid"/>
            <a:round/>
            <a:headEnd type="none" w="med" len="med"/>
            <a:tailEnd type="none" w="med" len="med"/>
          </a:ln>
        </p:spPr>
        <p:txBody>
          <a:bodyPr wrap="square" rtlCol="0">
            <a:spAutoFit/>
          </a:bodyPr>
          <a:lstStyle/>
          <a:p>
            <a:endParaRPr lang="en-US" dirty="0"/>
          </a:p>
        </p:txBody>
      </p:sp>
      <p:sp>
        <p:nvSpPr>
          <p:cNvPr id="8" name="TextBox 7"/>
          <p:cNvSpPr txBox="1"/>
          <p:nvPr/>
        </p:nvSpPr>
        <p:spPr>
          <a:xfrm>
            <a:off x="317500" y="4267200"/>
            <a:ext cx="2652268" cy="2281427"/>
          </a:xfrm>
          <a:prstGeom prst="rect">
            <a:avLst/>
          </a:prstGeom>
          <a:noFill/>
          <a:ln w="28575" cap="flat" cmpd="sng" algn="ctr">
            <a:solidFill>
              <a:srgbClr val="E4E4E4"/>
            </a:solidFill>
            <a:prstDash val="solid"/>
            <a:round/>
            <a:headEnd type="none" w="med" len="med"/>
            <a:tailEnd type="none" w="med" len="med"/>
          </a:ln>
        </p:spPr>
        <p:txBody>
          <a:bodyPr wrap="square" rtlCol="0">
            <a:spAutoFit/>
          </a:bodyPr>
          <a:lstStyle/>
          <a:p>
            <a:endParaRPr lang="en-US" dirty="0"/>
          </a:p>
        </p:txBody>
      </p:sp>
      <p:sp>
        <p:nvSpPr>
          <p:cNvPr id="9" name="TextBox 8"/>
          <p:cNvSpPr txBox="1"/>
          <p:nvPr/>
        </p:nvSpPr>
        <p:spPr>
          <a:xfrm>
            <a:off x="6096000" y="4267200"/>
            <a:ext cx="2651760" cy="2286000"/>
          </a:xfrm>
          <a:prstGeom prst="rect">
            <a:avLst/>
          </a:prstGeom>
          <a:noFill/>
          <a:ln w="28575" cap="flat" cmpd="sng" algn="ctr">
            <a:solidFill>
              <a:srgbClr val="E4E4E4"/>
            </a:solidFill>
            <a:prstDash val="solid"/>
            <a:round/>
            <a:headEnd type="none" w="med" len="med"/>
            <a:tailEnd type="none" w="med" len="med"/>
          </a:ln>
        </p:spPr>
        <p:txBody>
          <a:bodyPr wrap="square" rtlCol="0">
            <a:spAutoFit/>
          </a:bodyPr>
          <a:lstStyle/>
          <a:p>
            <a:endParaRPr lang="en-US" dirty="0"/>
          </a:p>
        </p:txBody>
      </p:sp>
      <p:pic>
        <p:nvPicPr>
          <p:cNvPr id="13" name="Picture 12"/>
          <p:cNvPicPr>
            <a:picLocks noChangeAspect="1"/>
          </p:cNvPicPr>
          <p:nvPr/>
        </p:nvPicPr>
        <p:blipFill>
          <a:blip r:embed="rId2"/>
          <a:stretch>
            <a:fillRect/>
          </a:stretch>
        </p:blipFill>
        <p:spPr>
          <a:xfrm>
            <a:off x="317499" y="4053840"/>
            <a:ext cx="2652267" cy="2499360"/>
          </a:xfrm>
          <a:prstGeom prst="rect">
            <a:avLst/>
          </a:prstGeom>
        </p:spPr>
      </p:pic>
      <p:pic>
        <p:nvPicPr>
          <p:cNvPr id="4" name="Picture 3"/>
          <p:cNvPicPr>
            <a:picLocks noChangeAspect="1"/>
          </p:cNvPicPr>
          <p:nvPr/>
        </p:nvPicPr>
        <p:blipFill>
          <a:blip r:embed="rId3"/>
          <a:stretch>
            <a:fillRect/>
          </a:stretch>
        </p:blipFill>
        <p:spPr>
          <a:xfrm>
            <a:off x="6096000" y="474795"/>
            <a:ext cx="1911096" cy="872613"/>
          </a:xfrm>
          <a:prstGeom prst="rect">
            <a:avLst/>
          </a:prstGeom>
        </p:spPr>
      </p:pic>
      <p:pic>
        <p:nvPicPr>
          <p:cNvPr id="10" name="Picture 9"/>
          <p:cNvPicPr>
            <a:picLocks noChangeAspect="1"/>
          </p:cNvPicPr>
          <p:nvPr/>
        </p:nvPicPr>
        <p:blipFill>
          <a:blip r:embed="rId4"/>
          <a:stretch>
            <a:fillRect/>
          </a:stretch>
        </p:blipFill>
        <p:spPr>
          <a:xfrm>
            <a:off x="3213100" y="4053841"/>
            <a:ext cx="2679700" cy="2503934"/>
          </a:xfrm>
          <a:prstGeom prst="rect">
            <a:avLst/>
          </a:prstGeom>
        </p:spPr>
      </p:pic>
      <p:pic>
        <p:nvPicPr>
          <p:cNvPr id="11" name="Picture 10"/>
          <p:cNvPicPr>
            <a:picLocks noChangeAspect="1"/>
          </p:cNvPicPr>
          <p:nvPr/>
        </p:nvPicPr>
        <p:blipFill>
          <a:blip r:embed="rId5"/>
          <a:stretch>
            <a:fillRect/>
          </a:stretch>
        </p:blipFill>
        <p:spPr>
          <a:xfrm>
            <a:off x="6096000" y="4053842"/>
            <a:ext cx="2679700" cy="25039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E4E4"/>
          </a:solidFill>
        </p:spPr>
        <p:txBody>
          <a:bodyPr>
            <a:normAutofit/>
          </a:bodyPr>
          <a:lstStyle/>
          <a:p>
            <a:r>
              <a:rPr lang="en-US" sz="4000" dirty="0" smtClean="0">
                <a:solidFill>
                  <a:srgbClr val="0C9189"/>
                </a:solidFill>
                <a:latin typeface="Rockwell" panose="02060603020205020403" pitchFamily="18" charset="0"/>
              </a:rPr>
              <a:t>Benefits to the Community</a:t>
            </a:r>
            <a:endParaRPr lang="en-US" sz="4000" dirty="0">
              <a:solidFill>
                <a:srgbClr val="0C9189"/>
              </a:solidFill>
              <a:latin typeface="Rockwell" panose="02060603020205020403" pitchFamily="18" charset="0"/>
            </a:endParaRPr>
          </a:p>
        </p:txBody>
      </p:sp>
      <p:sp>
        <p:nvSpPr>
          <p:cNvPr id="3" name="Content Placeholder 2"/>
          <p:cNvSpPr>
            <a:spLocks noGrp="1"/>
          </p:cNvSpPr>
          <p:nvPr>
            <p:ph idx="1"/>
          </p:nvPr>
        </p:nvSpPr>
        <p:spPr>
          <a:solidFill>
            <a:srgbClr val="E4E4E4"/>
          </a:solidFill>
        </p:spPr>
        <p:txBody>
          <a:bodyPr>
            <a:normAutofit/>
          </a:bodyPr>
          <a:lstStyle/>
          <a:p>
            <a:pPr>
              <a:buFont typeface="Arial" charset="0"/>
              <a:buChar char="•"/>
            </a:pPr>
            <a:r>
              <a:rPr lang="en-US" sz="2400" dirty="0" smtClean="0">
                <a:solidFill>
                  <a:srgbClr val="0C9189"/>
                </a:solidFill>
                <a:latin typeface="Rockwell" panose="02060603020205020403" pitchFamily="18" charset="0"/>
              </a:rPr>
              <a:t>Creates an inclusive community.</a:t>
            </a:r>
          </a:p>
          <a:p>
            <a:pPr>
              <a:buFont typeface="Arial" charset="0"/>
              <a:buChar char="•"/>
            </a:pPr>
            <a:r>
              <a:rPr lang="en-US" sz="2400" dirty="0" smtClean="0">
                <a:solidFill>
                  <a:srgbClr val="0C9189"/>
                </a:solidFill>
                <a:latin typeface="Rockwell" panose="02060603020205020403" pitchFamily="18" charset="0"/>
              </a:rPr>
              <a:t>More cost effective.</a:t>
            </a:r>
          </a:p>
          <a:p>
            <a:pPr lvl="1">
              <a:buFont typeface="Arial" charset="0"/>
              <a:buChar char="•"/>
            </a:pPr>
            <a:r>
              <a:rPr lang="en-US" sz="2000" dirty="0" smtClean="0">
                <a:solidFill>
                  <a:srgbClr val="0C9189"/>
                </a:solidFill>
                <a:latin typeface="Rockwell" panose="02060603020205020403" pitchFamily="18" charset="0"/>
              </a:rPr>
              <a:t>Adapting environment.</a:t>
            </a:r>
          </a:p>
          <a:p>
            <a:pPr lvl="1">
              <a:buFont typeface="Arial" charset="0"/>
              <a:buChar char="•"/>
            </a:pPr>
            <a:r>
              <a:rPr lang="en-US" sz="2000" dirty="0" smtClean="0">
                <a:solidFill>
                  <a:srgbClr val="0C9189"/>
                </a:solidFill>
                <a:latin typeface="Rockwell" panose="02060603020205020403" pitchFamily="18" charset="0"/>
              </a:rPr>
              <a:t>Reduces cost of education.</a:t>
            </a:r>
          </a:p>
          <a:p>
            <a:pPr marL="0" indent="0">
              <a:buNone/>
            </a:pPr>
            <a:endParaRPr lang="en-US" sz="1600" dirty="0" smtClean="0">
              <a:solidFill>
                <a:srgbClr val="0C9189"/>
              </a:solidFill>
              <a:latin typeface="Rockwell" panose="02060603020205020403" pitchFamily="18" charset="0"/>
            </a:endParaRPr>
          </a:p>
          <a:p>
            <a:pPr marL="0" indent="0">
              <a:buNone/>
            </a:pPr>
            <a:endParaRPr lang="en-US" sz="1600" dirty="0" smtClean="0">
              <a:solidFill>
                <a:srgbClr val="0C9189"/>
              </a:solidFill>
              <a:latin typeface="Rockwell" panose="02060603020205020403" pitchFamily="18" charset="0"/>
            </a:endParaRPr>
          </a:p>
          <a:p>
            <a:pPr marL="0" indent="0">
              <a:buNone/>
            </a:pPr>
            <a:endParaRPr lang="en-US" sz="2000" dirty="0">
              <a:solidFill>
                <a:srgbClr val="0C9189"/>
              </a:solidFill>
              <a:latin typeface="Rockwell" panose="02060603020205020403" pitchFamily="18" charset="0"/>
            </a:endParaRPr>
          </a:p>
        </p:txBody>
      </p:sp>
    </p:spTree>
    <p:extLst>
      <p:ext uri="{BB962C8B-B14F-4D97-AF65-F5344CB8AC3E}">
        <p14:creationId xmlns:p14="http://schemas.microsoft.com/office/powerpoint/2010/main" val="234326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E4E4"/>
          </a:solidFill>
        </p:spPr>
        <p:txBody>
          <a:bodyPr>
            <a:normAutofit/>
          </a:bodyPr>
          <a:lstStyle/>
          <a:p>
            <a:r>
              <a:rPr lang="en-US" sz="4000" dirty="0" smtClean="0">
                <a:solidFill>
                  <a:srgbClr val="0C9189"/>
                </a:solidFill>
                <a:latin typeface="Rockwell" panose="02060603020205020403" pitchFamily="18" charset="0"/>
              </a:rPr>
              <a:t>Inclusion Strategies</a:t>
            </a:r>
            <a:endParaRPr lang="en-US" sz="4000" dirty="0">
              <a:solidFill>
                <a:srgbClr val="0C9189"/>
              </a:solidFill>
              <a:latin typeface="Rockwell" panose="02060603020205020403" pitchFamily="18" charset="0"/>
            </a:endParaRPr>
          </a:p>
        </p:txBody>
      </p:sp>
      <p:sp>
        <p:nvSpPr>
          <p:cNvPr id="3" name="Content Placeholder 2"/>
          <p:cNvSpPr>
            <a:spLocks noGrp="1"/>
          </p:cNvSpPr>
          <p:nvPr>
            <p:ph idx="1"/>
          </p:nvPr>
        </p:nvSpPr>
        <p:spPr>
          <a:solidFill>
            <a:srgbClr val="E4E4E4"/>
          </a:solidFill>
        </p:spPr>
        <p:txBody>
          <a:bodyPr>
            <a:normAutofit/>
          </a:bodyPr>
          <a:lstStyle/>
          <a:p>
            <a:r>
              <a:rPr lang="en-US" sz="2400" dirty="0" smtClean="0">
                <a:solidFill>
                  <a:srgbClr val="0C9189"/>
                </a:solidFill>
                <a:latin typeface="Rockwell" panose="02060603020205020403" pitchFamily="18" charset="0"/>
              </a:rPr>
              <a:t>Adult &amp; peer  modeling</a:t>
            </a:r>
          </a:p>
          <a:p>
            <a:r>
              <a:rPr lang="en-US" sz="2400" dirty="0">
                <a:solidFill>
                  <a:srgbClr val="0C9189"/>
                </a:solidFill>
                <a:latin typeface="Rockwell" panose="02060603020205020403" pitchFamily="18" charset="0"/>
              </a:rPr>
              <a:t>A</a:t>
            </a:r>
            <a:r>
              <a:rPr lang="en-US" sz="2400" dirty="0" smtClean="0">
                <a:solidFill>
                  <a:srgbClr val="0C9189"/>
                </a:solidFill>
                <a:latin typeface="Rockwell" panose="02060603020205020403" pitchFamily="18" charset="0"/>
              </a:rPr>
              <a:t>dditional supports</a:t>
            </a:r>
          </a:p>
          <a:p>
            <a:r>
              <a:rPr lang="en-US" sz="2400" dirty="0" smtClean="0">
                <a:solidFill>
                  <a:srgbClr val="0C9189"/>
                </a:solidFill>
                <a:latin typeface="Rockwell" panose="02060603020205020403" pitchFamily="18" charset="0"/>
              </a:rPr>
              <a:t>Label material, toys, and shelves</a:t>
            </a:r>
          </a:p>
          <a:p>
            <a:r>
              <a:rPr lang="en-US" sz="2400" dirty="0">
                <a:solidFill>
                  <a:srgbClr val="0C9189"/>
                </a:solidFill>
                <a:latin typeface="Rockwell" panose="02060603020205020403" pitchFamily="18" charset="0"/>
              </a:rPr>
              <a:t>P</a:t>
            </a:r>
            <a:r>
              <a:rPr lang="en-US" sz="2400" dirty="0" smtClean="0">
                <a:solidFill>
                  <a:srgbClr val="0C9189"/>
                </a:solidFill>
                <a:latin typeface="Rockwell" panose="02060603020205020403" pitchFamily="18" charset="0"/>
              </a:rPr>
              <a:t>ictures for guidance</a:t>
            </a:r>
          </a:p>
          <a:p>
            <a:r>
              <a:rPr lang="en-US" sz="2400" dirty="0">
                <a:solidFill>
                  <a:srgbClr val="0C9189"/>
                </a:solidFill>
                <a:latin typeface="Rockwell" panose="02060603020205020403" pitchFamily="18" charset="0"/>
              </a:rPr>
              <a:t>Q</a:t>
            </a:r>
            <a:r>
              <a:rPr lang="en-US" sz="2400" dirty="0" smtClean="0">
                <a:solidFill>
                  <a:srgbClr val="0C9189"/>
                </a:solidFill>
                <a:latin typeface="Rockwell" panose="02060603020205020403" pitchFamily="18" charset="0"/>
              </a:rPr>
              <a:t>uiet area</a:t>
            </a:r>
          </a:p>
          <a:p>
            <a:r>
              <a:rPr lang="en-US" sz="2400" dirty="0" smtClean="0">
                <a:solidFill>
                  <a:srgbClr val="0C9189"/>
                </a:solidFill>
                <a:latin typeface="Rockwell" panose="02060603020205020403" pitchFamily="18" charset="0"/>
              </a:rPr>
              <a:t>Provide sensory materials</a:t>
            </a:r>
          </a:p>
          <a:p>
            <a:r>
              <a:rPr lang="en-US" sz="2400" dirty="0" smtClean="0">
                <a:solidFill>
                  <a:srgbClr val="0C9189"/>
                </a:solidFill>
                <a:latin typeface="Rockwell" panose="02060603020205020403" pitchFamily="18" charset="0"/>
              </a:rPr>
              <a:t>Clear rules and expectations</a:t>
            </a:r>
          </a:p>
          <a:p>
            <a:r>
              <a:rPr lang="en-US" sz="2400" dirty="0" smtClean="0">
                <a:solidFill>
                  <a:srgbClr val="0C9189"/>
                </a:solidFill>
                <a:latin typeface="Rockwell" panose="02060603020205020403" pitchFamily="18" charset="0"/>
              </a:rPr>
              <a:t>Consistency</a:t>
            </a:r>
          </a:p>
          <a:p>
            <a:r>
              <a:rPr lang="en-US" sz="2400" dirty="0" smtClean="0">
                <a:solidFill>
                  <a:srgbClr val="0C9189"/>
                </a:solidFill>
                <a:latin typeface="Rockwell" panose="02060603020205020403" pitchFamily="18" charset="0"/>
              </a:rPr>
              <a:t>Use clear and simple language</a:t>
            </a:r>
          </a:p>
          <a:p>
            <a:r>
              <a:rPr lang="en-US" sz="2400" dirty="0" smtClean="0">
                <a:solidFill>
                  <a:srgbClr val="0C9189"/>
                </a:solidFill>
                <a:latin typeface="Rockwell" panose="02060603020205020403" pitchFamily="18" charset="0"/>
              </a:rPr>
              <a:t>Allow child to think and then respond</a:t>
            </a:r>
          </a:p>
        </p:txBody>
      </p:sp>
    </p:spTree>
    <p:extLst>
      <p:ext uri="{BB962C8B-B14F-4D97-AF65-F5344CB8AC3E}">
        <p14:creationId xmlns:p14="http://schemas.microsoft.com/office/powerpoint/2010/main" val="320814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E4E4E4"/>
          </a:solidFill>
        </p:spPr>
        <p:txBody>
          <a:bodyPr>
            <a:normAutofit/>
          </a:bodyPr>
          <a:lstStyle/>
          <a:p>
            <a:r>
              <a:rPr lang="en-US" sz="4000" dirty="0" smtClean="0">
                <a:solidFill>
                  <a:srgbClr val="0C9189"/>
                </a:solidFill>
                <a:latin typeface="Rockwell" panose="02060603020205020403" pitchFamily="18" charset="0"/>
              </a:rPr>
              <a:t>Quality Inclusive Classrooms</a:t>
            </a:r>
            <a:endParaRPr lang="en-US" sz="4000" dirty="0">
              <a:solidFill>
                <a:srgbClr val="0C9189"/>
              </a:solidFill>
              <a:latin typeface="Rockwell" panose="02060603020205020403" pitchFamily="18" charset="0"/>
            </a:endParaRPr>
          </a:p>
        </p:txBody>
      </p:sp>
      <p:sp>
        <p:nvSpPr>
          <p:cNvPr id="4" name="Content Placeholder 2"/>
          <p:cNvSpPr txBox="1">
            <a:spLocks/>
          </p:cNvSpPr>
          <p:nvPr/>
        </p:nvSpPr>
        <p:spPr>
          <a:xfrm>
            <a:off x="457200" y="1600200"/>
            <a:ext cx="8229600" cy="4525963"/>
          </a:xfrm>
          <a:prstGeom prst="rect">
            <a:avLst/>
          </a:prstGeom>
          <a:solidFill>
            <a:srgbClr val="E4E4E4"/>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C9189"/>
                </a:solidFill>
                <a:latin typeface="Rockwell" panose="02060603020205020403" pitchFamily="18" charset="0"/>
              </a:rPr>
              <a:t>Furniture arrangement</a:t>
            </a:r>
          </a:p>
          <a:p>
            <a:r>
              <a:rPr lang="en-US" sz="2400" dirty="0" smtClean="0">
                <a:solidFill>
                  <a:srgbClr val="0C9189"/>
                </a:solidFill>
                <a:latin typeface="Rockwell" panose="02060603020205020403" pitchFamily="18" charset="0"/>
              </a:rPr>
              <a:t>Health and Safety</a:t>
            </a:r>
          </a:p>
          <a:p>
            <a:r>
              <a:rPr lang="en-US" sz="2400" dirty="0" smtClean="0">
                <a:solidFill>
                  <a:srgbClr val="0C9189"/>
                </a:solidFill>
                <a:latin typeface="Rockwell" panose="02060603020205020403" pitchFamily="18" charset="0"/>
              </a:rPr>
              <a:t>Art work</a:t>
            </a:r>
          </a:p>
          <a:p>
            <a:r>
              <a:rPr lang="en-US" sz="2400" dirty="0" smtClean="0">
                <a:solidFill>
                  <a:srgbClr val="0C9189"/>
                </a:solidFill>
                <a:latin typeface="Rockwell" panose="02060603020205020403" pitchFamily="18" charset="0"/>
              </a:rPr>
              <a:t>Books &amp; materials</a:t>
            </a:r>
          </a:p>
          <a:p>
            <a:r>
              <a:rPr lang="en-US" sz="2400" dirty="0" smtClean="0">
                <a:solidFill>
                  <a:srgbClr val="0C9189"/>
                </a:solidFill>
                <a:latin typeface="Rockwell" panose="02060603020205020403" pitchFamily="18" charset="0"/>
              </a:rPr>
              <a:t>Classroom and playground design</a:t>
            </a:r>
          </a:p>
          <a:p>
            <a:r>
              <a:rPr lang="en-US" sz="2400" dirty="0" smtClean="0">
                <a:solidFill>
                  <a:srgbClr val="0C9189"/>
                </a:solidFill>
                <a:latin typeface="Rockwell" panose="02060603020205020403" pitchFamily="18" charset="0"/>
              </a:rPr>
              <a:t>Visual supports</a:t>
            </a:r>
          </a:p>
          <a:p>
            <a:r>
              <a:rPr lang="en-US" sz="2400" dirty="0" smtClean="0">
                <a:solidFill>
                  <a:srgbClr val="0C9189"/>
                </a:solidFill>
                <a:latin typeface="Rockwell" panose="02060603020205020403" pitchFamily="18" charset="0"/>
              </a:rPr>
              <a:t>Teacher modeling</a:t>
            </a:r>
          </a:p>
          <a:p>
            <a:r>
              <a:rPr lang="en-US" sz="2400" dirty="0" smtClean="0">
                <a:solidFill>
                  <a:srgbClr val="0C9189"/>
                </a:solidFill>
                <a:latin typeface="Rockwell" panose="02060603020205020403" pitchFamily="18" charset="0"/>
              </a:rPr>
              <a:t>Diversity</a:t>
            </a:r>
          </a:p>
        </p:txBody>
      </p:sp>
    </p:spTree>
    <p:extLst>
      <p:ext uri="{BB962C8B-B14F-4D97-AF65-F5344CB8AC3E}">
        <p14:creationId xmlns:p14="http://schemas.microsoft.com/office/powerpoint/2010/main" val="413233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E4E4E4"/>
          </a:solidFill>
        </p:spPr>
        <p:txBody>
          <a:bodyPr>
            <a:normAutofit/>
          </a:bodyPr>
          <a:lstStyle/>
          <a:p>
            <a:r>
              <a:rPr lang="en-US" sz="4000" dirty="0" smtClean="0">
                <a:solidFill>
                  <a:srgbClr val="0C9189"/>
                </a:solidFill>
                <a:latin typeface="Rockwell" panose="02060603020205020403" pitchFamily="18" charset="0"/>
              </a:rPr>
              <a:t>Quality Inclusive Curriculum</a:t>
            </a:r>
            <a:endParaRPr lang="en-US" sz="4000" dirty="0">
              <a:solidFill>
                <a:srgbClr val="0C9189"/>
              </a:solidFill>
              <a:latin typeface="Rockwell" panose="02060603020205020403" pitchFamily="18" charset="0"/>
            </a:endParaRPr>
          </a:p>
        </p:txBody>
      </p:sp>
      <p:sp>
        <p:nvSpPr>
          <p:cNvPr id="4" name="Content Placeholder 2"/>
          <p:cNvSpPr txBox="1">
            <a:spLocks/>
          </p:cNvSpPr>
          <p:nvPr/>
        </p:nvSpPr>
        <p:spPr>
          <a:xfrm>
            <a:off x="457200" y="1600200"/>
            <a:ext cx="8229600" cy="4525963"/>
          </a:xfrm>
          <a:prstGeom prst="rect">
            <a:avLst/>
          </a:prstGeom>
          <a:solidFill>
            <a:srgbClr val="E4E4E4"/>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C9189"/>
                </a:solidFill>
                <a:latin typeface="Rockwell" panose="02060603020205020403" pitchFamily="18" charset="0"/>
              </a:rPr>
              <a:t>Children can be heard</a:t>
            </a:r>
          </a:p>
          <a:p>
            <a:r>
              <a:rPr lang="en-US" sz="2400" dirty="0" smtClean="0">
                <a:solidFill>
                  <a:srgbClr val="0C9189"/>
                </a:solidFill>
                <a:latin typeface="Rockwell" panose="02060603020205020403" pitchFamily="18" charset="0"/>
              </a:rPr>
              <a:t>Developmental appropriate &amp; linked to state standards</a:t>
            </a:r>
          </a:p>
          <a:p>
            <a:r>
              <a:rPr lang="en-US" sz="2400" dirty="0" smtClean="0">
                <a:solidFill>
                  <a:srgbClr val="0C9189"/>
                </a:solidFill>
                <a:latin typeface="Rockwell" panose="02060603020205020403" pitchFamily="18" charset="0"/>
              </a:rPr>
              <a:t>Participating in all activities</a:t>
            </a:r>
          </a:p>
          <a:p>
            <a:r>
              <a:rPr lang="en-US" sz="2400" dirty="0" smtClean="0">
                <a:solidFill>
                  <a:srgbClr val="0C9189"/>
                </a:solidFill>
                <a:latin typeface="Rockwell" panose="02060603020205020403" pitchFamily="18" charset="0"/>
              </a:rPr>
              <a:t>Accommodations for diverse learning styles</a:t>
            </a:r>
          </a:p>
          <a:p>
            <a:r>
              <a:rPr lang="en-US" sz="2400" dirty="0" smtClean="0">
                <a:solidFill>
                  <a:srgbClr val="0C9189"/>
                </a:solidFill>
                <a:latin typeface="Rockwell" panose="02060603020205020403" pitchFamily="18" charset="0"/>
              </a:rPr>
              <a:t>Children are engaged</a:t>
            </a:r>
          </a:p>
        </p:txBody>
      </p:sp>
    </p:spTree>
    <p:extLst>
      <p:ext uri="{BB962C8B-B14F-4D97-AF65-F5344CB8AC3E}">
        <p14:creationId xmlns:p14="http://schemas.microsoft.com/office/powerpoint/2010/main" val="310129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E4E4E4"/>
          </a:solidFill>
        </p:spPr>
        <p:txBody>
          <a:bodyPr>
            <a:normAutofit/>
          </a:bodyPr>
          <a:lstStyle/>
          <a:p>
            <a:r>
              <a:rPr lang="en-US" sz="4000" dirty="0" smtClean="0">
                <a:solidFill>
                  <a:srgbClr val="0C9189"/>
                </a:solidFill>
                <a:latin typeface="Rockwell" panose="02060603020205020403" pitchFamily="18" charset="0"/>
              </a:rPr>
              <a:t>Quality Inclusive Training</a:t>
            </a:r>
            <a:endParaRPr lang="en-US" sz="4000" dirty="0">
              <a:solidFill>
                <a:srgbClr val="0C9189"/>
              </a:solidFill>
              <a:latin typeface="Rockwell" panose="02060603020205020403" pitchFamily="18" charset="0"/>
            </a:endParaRPr>
          </a:p>
        </p:txBody>
      </p:sp>
      <p:sp>
        <p:nvSpPr>
          <p:cNvPr id="4" name="Content Placeholder 2"/>
          <p:cNvSpPr txBox="1">
            <a:spLocks/>
          </p:cNvSpPr>
          <p:nvPr/>
        </p:nvSpPr>
        <p:spPr>
          <a:xfrm>
            <a:off x="457200" y="1600200"/>
            <a:ext cx="8229600" cy="4525963"/>
          </a:xfrm>
          <a:prstGeom prst="rect">
            <a:avLst/>
          </a:prstGeom>
          <a:solidFill>
            <a:srgbClr val="E4E4E4"/>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C9189"/>
                </a:solidFill>
                <a:latin typeface="Rockwell" panose="02060603020205020403" pitchFamily="18" charset="0"/>
              </a:rPr>
              <a:t>Teacher &amp; professionals work together</a:t>
            </a:r>
          </a:p>
          <a:p>
            <a:r>
              <a:rPr lang="en-US" sz="2400" dirty="0" smtClean="0">
                <a:solidFill>
                  <a:srgbClr val="0C9189"/>
                </a:solidFill>
                <a:latin typeface="Rockwell" panose="02060603020205020403" pitchFamily="18" charset="0"/>
              </a:rPr>
              <a:t>Positive discipline</a:t>
            </a:r>
          </a:p>
          <a:p>
            <a:r>
              <a:rPr lang="en-US" sz="2400" smtClean="0">
                <a:solidFill>
                  <a:srgbClr val="0C9189"/>
                </a:solidFill>
                <a:latin typeface="Rockwell" panose="02060603020205020403" pitchFamily="18" charset="0"/>
              </a:rPr>
              <a:t>Encourage </a:t>
            </a:r>
            <a:r>
              <a:rPr lang="en-US" sz="2400" dirty="0" smtClean="0">
                <a:solidFill>
                  <a:srgbClr val="0C9189"/>
                </a:solidFill>
                <a:latin typeface="Rockwell" panose="02060603020205020403" pitchFamily="18" charset="0"/>
              </a:rPr>
              <a:t>interaction between children</a:t>
            </a:r>
          </a:p>
          <a:p>
            <a:r>
              <a:rPr lang="en-US" sz="2400" dirty="0" smtClean="0">
                <a:solidFill>
                  <a:srgbClr val="0C9189"/>
                </a:solidFill>
                <a:latin typeface="Rockwell" panose="02060603020205020403" pitchFamily="18" charset="0"/>
              </a:rPr>
              <a:t>Families are encouraged to participate</a:t>
            </a:r>
          </a:p>
        </p:txBody>
      </p:sp>
    </p:spTree>
    <p:extLst>
      <p:ext uri="{BB962C8B-B14F-4D97-AF65-F5344CB8AC3E}">
        <p14:creationId xmlns:p14="http://schemas.microsoft.com/office/powerpoint/2010/main" val="310129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sz="2800" b="1" dirty="0" smtClean="0">
                <a:solidFill>
                  <a:srgbClr val="0C9189"/>
                </a:solidFill>
                <a:latin typeface="Rockwell" pitchFamily="18" charset="0"/>
              </a:rPr>
              <a:t>Acknowledgements</a:t>
            </a:r>
            <a:endParaRPr lang="en-US" sz="2800" b="1" dirty="0">
              <a:solidFill>
                <a:srgbClr val="0C9189"/>
              </a:solidFill>
              <a:latin typeface="Rockwell" pitchFamily="18" charset="0"/>
            </a:endParaRPr>
          </a:p>
        </p:txBody>
      </p:sp>
      <p:sp>
        <p:nvSpPr>
          <p:cNvPr id="3" name="Content Placeholder 2"/>
          <p:cNvSpPr>
            <a:spLocks noGrp="1"/>
          </p:cNvSpPr>
          <p:nvPr>
            <p:ph idx="1"/>
          </p:nvPr>
        </p:nvSpPr>
        <p:spPr/>
        <p:txBody>
          <a:bodyPr/>
          <a:lstStyle/>
          <a:p>
            <a:endParaRPr lang="en-US"/>
          </a:p>
        </p:txBody>
      </p:sp>
      <p:sp>
        <p:nvSpPr>
          <p:cNvPr id="5" name="Content Placeholder 2"/>
          <p:cNvSpPr txBox="1">
            <a:spLocks/>
          </p:cNvSpPr>
          <p:nvPr/>
        </p:nvSpPr>
        <p:spPr>
          <a:xfrm>
            <a:off x="457200" y="1622326"/>
            <a:ext cx="8229600" cy="4525963"/>
          </a:xfrm>
          <a:prstGeom prst="rect">
            <a:avLst/>
          </a:prstGeom>
          <a:solidFill>
            <a:srgbClr val="E4E4E4"/>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C9189"/>
                </a:solidFill>
                <a:latin typeface="Rockwell" panose="02060603020205020403" pitchFamily="18" charset="0"/>
              </a:rPr>
              <a:t>We gratefully acknowledge the following organizations and teachers for their time &amp; effort in sharing their experiences and knowledge</a:t>
            </a:r>
          </a:p>
          <a:p>
            <a:pPr lvl="1"/>
            <a:r>
              <a:rPr lang="en-US" sz="2000" dirty="0" smtClean="0">
                <a:solidFill>
                  <a:srgbClr val="0C9189"/>
                </a:solidFill>
                <a:latin typeface="Rockwell" panose="02060603020205020403" pitchFamily="18" charset="0"/>
              </a:rPr>
              <a:t>UNR Early Head Start Program</a:t>
            </a:r>
          </a:p>
          <a:p>
            <a:pPr lvl="1"/>
            <a:r>
              <a:rPr lang="en-US" sz="2000" dirty="0" smtClean="0">
                <a:solidFill>
                  <a:srgbClr val="0C9189"/>
                </a:solidFill>
                <a:latin typeface="Rockwell" panose="02060603020205020403" pitchFamily="18" charset="0"/>
              </a:rPr>
              <a:t>Sarah Winnemucca Elementary School</a:t>
            </a:r>
          </a:p>
          <a:p>
            <a:pPr lvl="1"/>
            <a:r>
              <a:rPr lang="en-US" sz="2000" dirty="0" smtClean="0">
                <a:solidFill>
                  <a:srgbClr val="0C9189"/>
                </a:solidFill>
                <a:latin typeface="Rockwell" panose="02060603020205020403" pitchFamily="18" charset="0"/>
              </a:rPr>
              <a:t>Becky Carter-Steele</a:t>
            </a:r>
          </a:p>
          <a:p>
            <a:pPr lvl="1"/>
            <a:r>
              <a:rPr lang="en-US" sz="2000" dirty="0" smtClean="0">
                <a:solidFill>
                  <a:srgbClr val="0C9189"/>
                </a:solidFill>
                <a:latin typeface="Rockwell" panose="02060603020205020403" pitchFamily="18" charset="0"/>
              </a:rPr>
              <a:t>Avis Moore</a:t>
            </a:r>
          </a:p>
          <a:p>
            <a:pPr lvl="1"/>
            <a:r>
              <a:rPr lang="en-US" sz="2000" dirty="0" smtClean="0">
                <a:solidFill>
                  <a:srgbClr val="0C9189"/>
                </a:solidFill>
                <a:latin typeface="Rockwell" panose="02060603020205020403" pitchFamily="18" charset="0"/>
              </a:rPr>
              <a:t>Dr. Susan Frank</a:t>
            </a:r>
          </a:p>
          <a:p>
            <a:pPr lvl="1"/>
            <a:r>
              <a:rPr lang="en-US" sz="2000" dirty="0" smtClean="0">
                <a:solidFill>
                  <a:srgbClr val="0C9189"/>
                </a:solidFill>
                <a:latin typeface="Rockwell" panose="02060603020205020403" pitchFamily="18" charset="0"/>
              </a:rPr>
              <a:t>Megan </a:t>
            </a:r>
            <a:r>
              <a:rPr lang="en-US" sz="2000" dirty="0" err="1" smtClean="0">
                <a:solidFill>
                  <a:srgbClr val="0C9189"/>
                </a:solidFill>
                <a:latin typeface="Rockwell" panose="02060603020205020403" pitchFamily="18" charset="0"/>
              </a:rPr>
              <a:t>Mareno</a:t>
            </a:r>
            <a:endParaRPr lang="en-US" sz="2000" dirty="0" smtClean="0">
              <a:solidFill>
                <a:srgbClr val="0C9189"/>
              </a:solidFill>
              <a:latin typeface="Rockwell" panose="02060603020205020403" pitchFamily="18" charset="0"/>
            </a:endParaRPr>
          </a:p>
          <a:p>
            <a:pPr lvl="1"/>
            <a:endParaRPr lang="en-US" sz="2000" dirty="0" smtClean="0">
              <a:solidFill>
                <a:srgbClr val="0C9189"/>
              </a:solidFill>
              <a:latin typeface="Rockwell" panose="02060603020205020403" pitchFamily="18" charset="0"/>
            </a:endParaRPr>
          </a:p>
        </p:txBody>
      </p:sp>
    </p:spTree>
    <p:extLst>
      <p:ext uri="{BB962C8B-B14F-4D97-AF65-F5344CB8AC3E}">
        <p14:creationId xmlns:p14="http://schemas.microsoft.com/office/powerpoint/2010/main" val="387024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3622"/>
          </a:xfrm>
          <a:solidFill>
            <a:schemeClr val="bg1"/>
          </a:solidFill>
        </p:spPr>
        <p:txBody>
          <a:bodyPr>
            <a:normAutofit/>
          </a:bodyPr>
          <a:lstStyle/>
          <a:p>
            <a:r>
              <a:rPr lang="en-US" sz="2800" b="1" dirty="0" smtClean="0">
                <a:solidFill>
                  <a:srgbClr val="0C9189"/>
                </a:solidFill>
                <a:latin typeface="Rockwell" pitchFamily="18" charset="0"/>
              </a:rPr>
              <a:t>Sources</a:t>
            </a:r>
            <a:endParaRPr lang="en-US" sz="2800" b="1" dirty="0">
              <a:solidFill>
                <a:srgbClr val="0C9189"/>
              </a:solidFill>
              <a:latin typeface="Rockwell" pitchFamily="18" charset="0"/>
            </a:endParaRPr>
          </a:p>
        </p:txBody>
      </p:sp>
      <p:sp>
        <p:nvSpPr>
          <p:cNvPr id="3" name="Content Placeholder 2"/>
          <p:cNvSpPr>
            <a:spLocks noGrp="1"/>
          </p:cNvSpPr>
          <p:nvPr>
            <p:ph idx="1"/>
          </p:nvPr>
        </p:nvSpPr>
        <p:spPr>
          <a:xfrm>
            <a:off x="331778" y="1600200"/>
            <a:ext cx="8229600" cy="4525963"/>
          </a:xfrm>
          <a:solidFill>
            <a:schemeClr val="bg1"/>
          </a:solidFill>
        </p:spPr>
        <p:txBody>
          <a:bodyPr>
            <a:normAutofit/>
          </a:bodyPr>
          <a:lstStyle/>
          <a:p>
            <a:pPr defTabSz="914400">
              <a:spcBef>
                <a:spcPts val="0"/>
              </a:spcBef>
            </a:pPr>
            <a:r>
              <a:rPr lang="en-US" dirty="0" smtClean="0">
                <a:solidFill>
                  <a:srgbClr val="0C9189"/>
                </a:solidFill>
              </a:rPr>
              <a:t>Early Childhood Inclusion (2009):  A joint position statement of the Division for Early Childhood (DEC) and the National Association for the Education of Young Children (NAEYC)</a:t>
            </a:r>
          </a:p>
          <a:p>
            <a:pPr defTabSz="914400">
              <a:spcBef>
                <a:spcPts val="0"/>
              </a:spcBef>
            </a:pPr>
            <a:r>
              <a:rPr lang="en-US" dirty="0" smtClean="0">
                <a:solidFill>
                  <a:srgbClr val="0C9189"/>
                </a:solidFill>
              </a:rPr>
              <a:t>Quality Indicators of Inclusive Early Childhood Programs/Practices (2010). The National Early Childhood Technical Assistance Center.</a:t>
            </a:r>
          </a:p>
          <a:p>
            <a:pPr defTabSz="914400">
              <a:spcBef>
                <a:spcPts val="0"/>
              </a:spcBef>
            </a:pPr>
            <a:endParaRPr lang="en-US" dirty="0" smtClean="0">
              <a:solidFill>
                <a:srgbClr val="0C9189"/>
              </a:solidFill>
            </a:endParaRPr>
          </a:p>
          <a:p>
            <a:pPr defTabSz="914400">
              <a:spcBef>
                <a:spcPts val="0"/>
              </a:spcBef>
            </a:pPr>
            <a:endParaRPr lang="en-US" dirty="0">
              <a:solidFill>
                <a:srgbClr val="0C9189"/>
              </a:solidFill>
            </a:endParaRPr>
          </a:p>
        </p:txBody>
      </p:sp>
    </p:spTree>
    <p:extLst>
      <p:ext uri="{BB962C8B-B14F-4D97-AF65-F5344CB8AC3E}">
        <p14:creationId xmlns:p14="http://schemas.microsoft.com/office/powerpoint/2010/main" val="338437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bg1"/>
          </a:solidFill>
        </p:spPr>
        <p:txBody>
          <a:bodyPr>
            <a:normAutofit/>
          </a:bodyPr>
          <a:lstStyle/>
          <a:p>
            <a:r>
              <a:rPr lang="en-US" sz="2800" b="1" dirty="0" smtClean="0">
                <a:solidFill>
                  <a:srgbClr val="0C9189"/>
                </a:solidFill>
                <a:latin typeface="Rockwell" pitchFamily="18" charset="0"/>
              </a:rPr>
              <a:t>Additional Training Opportunities</a:t>
            </a:r>
            <a:endParaRPr lang="en-US" sz="2800" b="1" dirty="0">
              <a:solidFill>
                <a:srgbClr val="0C9189"/>
              </a:solidFill>
              <a:latin typeface="Rockwell" pitchFamily="18" charset="0"/>
            </a:endParaRPr>
          </a:p>
        </p:txBody>
      </p:sp>
      <p:sp>
        <p:nvSpPr>
          <p:cNvPr id="3" name="Content Placeholder 2"/>
          <p:cNvSpPr>
            <a:spLocks noGrp="1"/>
          </p:cNvSpPr>
          <p:nvPr>
            <p:ph idx="1"/>
          </p:nvPr>
        </p:nvSpPr>
        <p:spPr>
          <a:solidFill>
            <a:schemeClr val="bg1"/>
          </a:solidFill>
        </p:spPr>
        <p:txBody>
          <a:bodyPr>
            <a:normAutofit/>
          </a:bodyPr>
          <a:lstStyle/>
          <a:p>
            <a:r>
              <a:rPr lang="en-US" sz="2000" b="1" dirty="0" smtClean="0">
                <a:solidFill>
                  <a:srgbClr val="0C9189"/>
                </a:solidFill>
                <a:latin typeface="Rockwell" pitchFamily="18" charset="0"/>
              </a:rPr>
              <a:t>Module 1- </a:t>
            </a:r>
            <a:r>
              <a:rPr lang="en-US" sz="2000" b="1" i="1" dirty="0" smtClean="0">
                <a:solidFill>
                  <a:srgbClr val="0C9189"/>
                </a:solidFill>
                <a:latin typeface="Rockwell" pitchFamily="18" charset="0"/>
              </a:rPr>
              <a:t>What is Autism?</a:t>
            </a:r>
            <a:endParaRPr lang="en-US" sz="2000" b="1" dirty="0" smtClean="0">
              <a:solidFill>
                <a:srgbClr val="0C9189"/>
              </a:solidFill>
              <a:latin typeface="Rockwell" pitchFamily="18" charset="0"/>
            </a:endParaRPr>
          </a:p>
          <a:p>
            <a:r>
              <a:rPr lang="en-US" sz="2000" b="1" dirty="0" smtClean="0">
                <a:solidFill>
                  <a:srgbClr val="0C9189"/>
                </a:solidFill>
                <a:latin typeface="Rockwell" pitchFamily="18" charset="0"/>
              </a:rPr>
              <a:t>Module 2 -  </a:t>
            </a:r>
            <a:r>
              <a:rPr lang="en-US" sz="2000" b="1" i="1" dirty="0" smtClean="0">
                <a:solidFill>
                  <a:srgbClr val="0C9189"/>
                </a:solidFill>
                <a:latin typeface="Rockwell" pitchFamily="18" charset="0"/>
              </a:rPr>
              <a:t>Developmental Screening (ASQ, CDC Milestones Booklet, MCHAT); Regulations</a:t>
            </a:r>
          </a:p>
          <a:p>
            <a:r>
              <a:rPr lang="en-US" sz="2000" b="1" dirty="0" smtClean="0">
                <a:solidFill>
                  <a:srgbClr val="0C9189"/>
                </a:solidFill>
                <a:latin typeface="Rockwell" pitchFamily="18" charset="0"/>
              </a:rPr>
              <a:t>Module 3 -  </a:t>
            </a:r>
            <a:r>
              <a:rPr lang="en-US" sz="2000" b="1" i="1" dirty="0" smtClean="0">
                <a:solidFill>
                  <a:srgbClr val="0C9189"/>
                </a:solidFill>
                <a:latin typeface="Rockwell" pitchFamily="18" charset="0"/>
              </a:rPr>
              <a:t>Additional Information Regarding Conducting Developmental Screenings</a:t>
            </a:r>
          </a:p>
          <a:p>
            <a:r>
              <a:rPr lang="en-US" sz="2000" b="1" dirty="0" smtClean="0">
                <a:solidFill>
                  <a:srgbClr val="0C9189"/>
                </a:solidFill>
                <a:latin typeface="Rockwell" pitchFamily="18" charset="0"/>
              </a:rPr>
              <a:t>Module 4  - </a:t>
            </a:r>
            <a:r>
              <a:rPr lang="en-US" sz="2000" b="1" i="1" dirty="0" smtClean="0">
                <a:solidFill>
                  <a:srgbClr val="0C9189"/>
                </a:solidFill>
                <a:latin typeface="Rockwell" pitchFamily="18" charset="0"/>
              </a:rPr>
              <a:t>Referral and Diagnostic Process; Working with Parents</a:t>
            </a:r>
          </a:p>
          <a:p>
            <a:r>
              <a:rPr lang="en-US" sz="2000" b="1" dirty="0" smtClean="0">
                <a:solidFill>
                  <a:srgbClr val="0C9189"/>
                </a:solidFill>
                <a:latin typeface="Rockwell" pitchFamily="18" charset="0"/>
              </a:rPr>
              <a:t>Module 5 -  </a:t>
            </a:r>
            <a:r>
              <a:rPr lang="en-US" sz="2000" b="1" i="1" dirty="0" smtClean="0">
                <a:solidFill>
                  <a:srgbClr val="0C9189"/>
                </a:solidFill>
                <a:latin typeface="Rockwell" pitchFamily="18" charset="0"/>
              </a:rPr>
              <a:t>Individual Family Service Plans; Individual Educational Plans</a:t>
            </a:r>
          </a:p>
          <a:p>
            <a:r>
              <a:rPr lang="en-US" sz="2000" b="1" dirty="0" smtClean="0">
                <a:solidFill>
                  <a:srgbClr val="0C9189"/>
                </a:solidFill>
                <a:latin typeface="Rockwell" pitchFamily="18" charset="0"/>
              </a:rPr>
              <a:t>Module 6 -  </a:t>
            </a:r>
            <a:r>
              <a:rPr lang="en-US" sz="2000" b="1" i="1" dirty="0" smtClean="0">
                <a:solidFill>
                  <a:srgbClr val="0C9189"/>
                </a:solidFill>
                <a:latin typeface="Rockwell" pitchFamily="18" charset="0"/>
              </a:rPr>
              <a:t>Strategies for Inclusion</a:t>
            </a:r>
          </a:p>
          <a:p>
            <a:r>
              <a:rPr lang="en-US" sz="2000" b="1" dirty="0" smtClean="0">
                <a:solidFill>
                  <a:srgbClr val="0C9189"/>
                </a:solidFill>
                <a:latin typeface="Rockwell" pitchFamily="18" charset="0"/>
              </a:rPr>
              <a:t>Module 7 -  </a:t>
            </a:r>
            <a:r>
              <a:rPr lang="en-US" sz="2000" b="1" i="1" dirty="0" smtClean="0">
                <a:solidFill>
                  <a:srgbClr val="0C9189"/>
                </a:solidFill>
                <a:latin typeface="Rockwell" pitchFamily="18" charset="0"/>
              </a:rPr>
              <a:t>Other Neurodevelopmental Disabilities</a:t>
            </a:r>
          </a:p>
          <a:p>
            <a:pPr lvl="0"/>
            <a:r>
              <a:rPr lang="en-US" sz="2000" b="1" dirty="0" smtClean="0">
                <a:solidFill>
                  <a:srgbClr val="0C9189"/>
                </a:solidFill>
                <a:latin typeface="Rockwell" pitchFamily="18" charset="0"/>
              </a:rPr>
              <a:t>Module 8 </a:t>
            </a:r>
            <a:r>
              <a:rPr lang="en-US" sz="2000" b="1" i="1" dirty="0" smtClean="0">
                <a:solidFill>
                  <a:srgbClr val="0C9189"/>
                </a:solidFill>
                <a:latin typeface="Rockwell" pitchFamily="18" charset="0"/>
              </a:rPr>
              <a:t>-  </a:t>
            </a:r>
            <a:r>
              <a:rPr lang="en-US" sz="2000" b="1" i="1" dirty="0">
                <a:solidFill>
                  <a:srgbClr val="0C9189"/>
                </a:solidFill>
                <a:latin typeface="Rockwell" pitchFamily="18" charset="0"/>
              </a:rPr>
              <a:t>Dealing with Challenging Behaviors</a:t>
            </a:r>
          </a:p>
          <a:p>
            <a:endParaRPr lang="en-US" sz="2000" b="1" dirty="0" smtClean="0">
              <a:solidFill>
                <a:srgbClr val="0C9189"/>
              </a:solidFill>
              <a:latin typeface="Rockwell" pitchFamily="18" charset="0"/>
            </a:endParaRPr>
          </a:p>
        </p:txBody>
      </p:sp>
    </p:spTree>
    <p:extLst>
      <p:ext uri="{BB962C8B-B14F-4D97-AF65-F5344CB8AC3E}">
        <p14:creationId xmlns:p14="http://schemas.microsoft.com/office/powerpoint/2010/main" val="419251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 y="-182880"/>
            <a:ext cx="9471660" cy="7040880"/>
          </a:xfrm>
          <a:prstGeom prst="rect">
            <a:avLst/>
          </a:prstGeom>
          <a:solidFill>
            <a:srgbClr val="E3B018"/>
          </a:solidFill>
          <a:ln>
            <a:noFill/>
          </a:ln>
          <a:effectLst/>
          <a:extLst/>
        </p:spPr>
      </p:pic>
    </p:spTree>
    <p:extLst>
      <p:ext uri="{BB962C8B-B14F-4D97-AF65-F5344CB8AC3E}">
        <p14:creationId xmlns:p14="http://schemas.microsoft.com/office/powerpoint/2010/main" val="1420128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6058"/>
            <a:ext cx="8229600" cy="4945063"/>
          </a:xfrm>
          <a:solidFill>
            <a:srgbClr val="E4E4E4"/>
          </a:solidFill>
          <a:ln>
            <a:solidFill>
              <a:srgbClr val="0C9189"/>
            </a:solidFill>
          </a:ln>
        </p:spPr>
        <p:txBody>
          <a:bodyPr/>
          <a:lstStyle/>
          <a:p>
            <a:pPr>
              <a:buNone/>
            </a:pPr>
            <a:r>
              <a:rPr lang="en-US" sz="2000" b="1" i="1" dirty="0" smtClean="0">
                <a:solidFill>
                  <a:srgbClr val="0C9189"/>
                </a:solidFill>
                <a:latin typeface="Rockwell" pitchFamily="18" charset="0"/>
              </a:rPr>
              <a:t>Participants will be able to:</a:t>
            </a:r>
          </a:p>
          <a:p>
            <a:pPr>
              <a:buNone/>
            </a:pPr>
            <a:endParaRPr lang="en-US" sz="2000" b="1" i="1" dirty="0" smtClean="0">
              <a:solidFill>
                <a:srgbClr val="0C9189"/>
              </a:solidFill>
              <a:latin typeface="Rockwell" pitchFamily="18" charset="0"/>
            </a:endParaRPr>
          </a:p>
          <a:p>
            <a:pPr>
              <a:buFont typeface="Arial" charset="0"/>
              <a:buChar char="•"/>
            </a:pPr>
            <a:r>
              <a:rPr lang="en-US" sz="2000" b="1" dirty="0" smtClean="0">
                <a:solidFill>
                  <a:srgbClr val="0C9189"/>
                </a:solidFill>
                <a:latin typeface="Rockwell" pitchFamily="18" charset="0"/>
              </a:rPr>
              <a:t>Define Inclusion</a:t>
            </a:r>
          </a:p>
          <a:p>
            <a:pPr>
              <a:buFont typeface="Arial" charset="0"/>
              <a:buChar char="•"/>
            </a:pPr>
            <a:r>
              <a:rPr lang="en-US" sz="2000" b="1" dirty="0" smtClean="0">
                <a:solidFill>
                  <a:srgbClr val="0C9189"/>
                </a:solidFill>
                <a:latin typeface="Rockwell" pitchFamily="18" charset="0"/>
              </a:rPr>
              <a:t>Describe benefits of Inclusions</a:t>
            </a:r>
          </a:p>
          <a:p>
            <a:pPr>
              <a:buFont typeface="Arial" charset="0"/>
              <a:buChar char="•"/>
            </a:pPr>
            <a:r>
              <a:rPr lang="en-US" sz="2000" b="1" dirty="0" smtClean="0">
                <a:solidFill>
                  <a:srgbClr val="0C9189"/>
                </a:solidFill>
                <a:latin typeface="Rockwell" pitchFamily="18" charset="0"/>
              </a:rPr>
              <a:t>Learn strategies about how to include children with disabilities into the classroom</a:t>
            </a:r>
          </a:p>
          <a:p>
            <a:pPr>
              <a:buNone/>
            </a:pPr>
            <a:endParaRPr lang="en-US" dirty="0">
              <a:latin typeface="Rockwell" pitchFamily="18" charset="0"/>
            </a:endParaRPr>
          </a:p>
        </p:txBody>
      </p:sp>
      <p:sp>
        <p:nvSpPr>
          <p:cNvPr id="10" name="TextBox 9"/>
          <p:cNvSpPr txBox="1"/>
          <p:nvPr/>
        </p:nvSpPr>
        <p:spPr>
          <a:xfrm>
            <a:off x="457200" y="317500"/>
            <a:ext cx="8229600" cy="1077218"/>
          </a:xfrm>
          <a:prstGeom prst="rect">
            <a:avLst/>
          </a:prstGeom>
          <a:solidFill>
            <a:srgbClr val="E4E4E4"/>
          </a:solidFill>
        </p:spPr>
        <p:txBody>
          <a:bodyPr wrap="square" rtlCol="0">
            <a:spAutoFit/>
          </a:bodyPr>
          <a:lstStyle/>
          <a:p>
            <a:pPr algn="ctr"/>
            <a:r>
              <a:rPr lang="en-US" sz="3600" b="1" dirty="0" smtClean="0">
                <a:solidFill>
                  <a:srgbClr val="0C9189"/>
                </a:solidFill>
                <a:latin typeface="Rockwell" pitchFamily="18" charset="0"/>
                <a:cs typeface="Courier New"/>
              </a:rPr>
              <a:t>Learning Objectives</a:t>
            </a:r>
          </a:p>
          <a:p>
            <a:pPr algn="ctr"/>
            <a:endParaRPr lang="en-US" sz="2800" b="1" dirty="0">
              <a:solidFill>
                <a:srgbClr val="0C9189"/>
              </a:solidFill>
              <a:latin typeface="Rockwell" pitchFamily="18" charset="0"/>
              <a:cs typeface="Courier New"/>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08" y="297109"/>
            <a:ext cx="8111765" cy="739839"/>
          </a:xfrm>
          <a:solidFill>
            <a:srgbClr val="E4E4E4"/>
          </a:solidFill>
          <a:ln>
            <a:solidFill>
              <a:srgbClr val="E4E4E4"/>
            </a:solidFill>
          </a:ln>
        </p:spPr>
        <p:txBody>
          <a:bodyPr>
            <a:normAutofit fontScale="90000"/>
          </a:bodyPr>
          <a:lstStyle/>
          <a:p>
            <a:r>
              <a:rPr lang="en-US" dirty="0" smtClean="0">
                <a:solidFill>
                  <a:srgbClr val="0C9189"/>
                </a:solidFill>
                <a:latin typeface="Rockwell" panose="02060603020205020403" pitchFamily="18" charset="0"/>
              </a:rPr>
              <a:t>Definition</a:t>
            </a:r>
            <a:endParaRPr lang="en-US" dirty="0">
              <a:solidFill>
                <a:srgbClr val="0C9189"/>
              </a:solidFill>
              <a:latin typeface="Rockwell" panose="02060603020205020403" pitchFamily="18" charset="0"/>
            </a:endParaRPr>
          </a:p>
        </p:txBody>
      </p:sp>
      <p:sp>
        <p:nvSpPr>
          <p:cNvPr id="3" name="Content Placeholder 2"/>
          <p:cNvSpPr>
            <a:spLocks noGrp="1"/>
          </p:cNvSpPr>
          <p:nvPr>
            <p:ph idx="1"/>
          </p:nvPr>
        </p:nvSpPr>
        <p:spPr>
          <a:solidFill>
            <a:srgbClr val="E4E4E4"/>
          </a:solidFill>
        </p:spPr>
        <p:txBody>
          <a:bodyPr>
            <a:normAutofit/>
          </a:bodyPr>
          <a:lstStyle/>
          <a:p>
            <a:r>
              <a:rPr lang="en-US" dirty="0" smtClean="0">
                <a:solidFill>
                  <a:srgbClr val="0C9189"/>
                </a:solidFill>
                <a:latin typeface="Rockwell" panose="02060603020205020403" pitchFamily="18" charset="0"/>
              </a:rPr>
              <a:t>Inclusion is the right of all children, regardless of abilities, to participate actively in a broad range of activities in their natural setting as full members of their communities, society, and families.  Natural settings are those in which the child would spend time if he or she had not had a disability.</a:t>
            </a:r>
            <a:endParaRPr lang="en-US" dirty="0">
              <a:solidFill>
                <a:srgbClr val="0C9189"/>
              </a:solidFill>
              <a:latin typeface="Rockwell" panose="02060603020205020403" pitchFamily="18" charset="0"/>
            </a:endParaRPr>
          </a:p>
        </p:txBody>
      </p:sp>
    </p:spTree>
    <p:extLst>
      <p:ext uri="{BB962C8B-B14F-4D97-AF65-F5344CB8AC3E}">
        <p14:creationId xmlns:p14="http://schemas.microsoft.com/office/powerpoint/2010/main" val="119743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2100"/>
          </a:xfrm>
          <a:solidFill>
            <a:srgbClr val="E4E4E4"/>
          </a:solidFill>
        </p:spPr>
        <p:txBody>
          <a:bodyPr>
            <a:normAutofit/>
          </a:bodyPr>
          <a:lstStyle/>
          <a:p>
            <a:r>
              <a:rPr lang="en-US" sz="2800" dirty="0" smtClean="0">
                <a:solidFill>
                  <a:srgbClr val="0C9189"/>
                </a:solidFill>
                <a:latin typeface="Rockwell" panose="02060603020205020403" pitchFamily="18" charset="0"/>
              </a:rPr>
              <a:t>Joint </a:t>
            </a:r>
            <a:r>
              <a:rPr lang="en-US" sz="2800" dirty="0">
                <a:solidFill>
                  <a:srgbClr val="0C9189"/>
                </a:solidFill>
                <a:latin typeface="Rockwell" panose="02060603020205020403" pitchFamily="18" charset="0"/>
              </a:rPr>
              <a:t>P</a:t>
            </a:r>
            <a:r>
              <a:rPr lang="en-US" sz="2800" dirty="0" smtClean="0">
                <a:solidFill>
                  <a:srgbClr val="0C9189"/>
                </a:solidFill>
                <a:latin typeface="Rockwell" panose="02060603020205020403" pitchFamily="18" charset="0"/>
              </a:rPr>
              <a:t>osition </a:t>
            </a:r>
            <a:r>
              <a:rPr lang="en-US" sz="2800" dirty="0">
                <a:solidFill>
                  <a:srgbClr val="0C9189"/>
                </a:solidFill>
                <a:latin typeface="Rockwell" panose="02060603020205020403" pitchFamily="18" charset="0"/>
              </a:rPr>
              <a:t>S</a:t>
            </a:r>
            <a:r>
              <a:rPr lang="en-US" sz="2800" dirty="0" smtClean="0">
                <a:solidFill>
                  <a:srgbClr val="0C9189"/>
                </a:solidFill>
                <a:latin typeface="Rockwell" panose="02060603020205020403" pitchFamily="18" charset="0"/>
              </a:rPr>
              <a:t>tatement of Division of Early Childhood of the Council for Exceptional Children and NAEYC*</a:t>
            </a:r>
            <a:endParaRPr lang="en-US" sz="2800" dirty="0">
              <a:solidFill>
                <a:srgbClr val="0C9189"/>
              </a:solidFill>
              <a:latin typeface="Rockwell" panose="02060603020205020403" pitchFamily="18" charset="0"/>
            </a:endParaRPr>
          </a:p>
        </p:txBody>
      </p:sp>
      <p:sp>
        <p:nvSpPr>
          <p:cNvPr id="3" name="Content Placeholder 2"/>
          <p:cNvSpPr>
            <a:spLocks noGrp="1"/>
          </p:cNvSpPr>
          <p:nvPr>
            <p:ph idx="1"/>
          </p:nvPr>
        </p:nvSpPr>
        <p:spPr>
          <a:xfrm>
            <a:off x="457200" y="1992199"/>
            <a:ext cx="8389855" cy="4617874"/>
          </a:xfrm>
          <a:solidFill>
            <a:srgbClr val="E4E4E4"/>
          </a:solidFill>
        </p:spPr>
        <p:txBody>
          <a:bodyPr>
            <a:normAutofit fontScale="92500" lnSpcReduction="10000"/>
          </a:bodyPr>
          <a:lstStyle/>
          <a:p>
            <a:r>
              <a:rPr lang="en-US" sz="2800" dirty="0">
                <a:solidFill>
                  <a:srgbClr val="0C9189"/>
                </a:solidFill>
                <a:latin typeface="Rockwell" panose="02060603020205020403" pitchFamily="18" charset="0"/>
              </a:rPr>
              <a:t>D</a:t>
            </a:r>
            <a:r>
              <a:rPr lang="en-US" sz="2800" dirty="0" smtClean="0">
                <a:solidFill>
                  <a:srgbClr val="0C9189"/>
                </a:solidFill>
                <a:latin typeface="Rockwell" panose="02060603020205020403" pitchFamily="18" charset="0"/>
              </a:rPr>
              <a:t>efining features of inclusion:   Access, Participation and Supports.</a:t>
            </a:r>
          </a:p>
          <a:p>
            <a:r>
              <a:rPr lang="en-US" sz="2800" dirty="0" smtClean="0">
                <a:solidFill>
                  <a:srgbClr val="0C9189"/>
                </a:solidFill>
                <a:latin typeface="Rockwell" panose="02060603020205020403" pitchFamily="18" charset="0"/>
              </a:rPr>
              <a:t>Access means:  </a:t>
            </a:r>
          </a:p>
          <a:p>
            <a:pPr lvl="1"/>
            <a:r>
              <a:rPr lang="en-US" sz="2200" dirty="0">
                <a:solidFill>
                  <a:srgbClr val="0C9189"/>
                </a:solidFill>
                <a:latin typeface="Rockwell" panose="02060603020205020403" pitchFamily="18" charset="0"/>
              </a:rPr>
              <a:t>L</a:t>
            </a:r>
            <a:r>
              <a:rPr lang="en-US" sz="2200" dirty="0" smtClean="0">
                <a:solidFill>
                  <a:srgbClr val="0C9189"/>
                </a:solidFill>
                <a:latin typeface="Rockwell" panose="02060603020205020403" pitchFamily="18" charset="0"/>
              </a:rPr>
              <a:t>earning opportunities, activities, setting, and environments.  </a:t>
            </a:r>
            <a:endParaRPr lang="en-US" sz="2200" dirty="0">
              <a:solidFill>
                <a:srgbClr val="0C9189"/>
              </a:solidFill>
              <a:latin typeface="Rockwell" panose="02060603020205020403" pitchFamily="18" charset="0"/>
            </a:endParaRPr>
          </a:p>
          <a:p>
            <a:pPr lvl="1"/>
            <a:r>
              <a:rPr lang="en-US" sz="2200" dirty="0" smtClean="0">
                <a:solidFill>
                  <a:srgbClr val="0C9189"/>
                </a:solidFill>
                <a:latin typeface="Rockwell" panose="02060603020205020403" pitchFamily="18" charset="0"/>
              </a:rPr>
              <a:t>Examples of environments: Family child care, faith-based, private or public child care facilities</a:t>
            </a:r>
            <a:r>
              <a:rPr lang="en-US" dirty="0" smtClean="0">
                <a:solidFill>
                  <a:srgbClr val="0C9189"/>
                </a:solidFill>
                <a:latin typeface="Rockwell" panose="02060603020205020403" pitchFamily="18" charset="0"/>
              </a:rPr>
              <a:t>.</a:t>
            </a:r>
          </a:p>
          <a:p>
            <a:r>
              <a:rPr lang="en-US" sz="2800" dirty="0" smtClean="0">
                <a:solidFill>
                  <a:srgbClr val="0C9189"/>
                </a:solidFill>
                <a:latin typeface="Rockwell" panose="02060603020205020403" pitchFamily="18" charset="0"/>
              </a:rPr>
              <a:t>Participation means:  Additional accommodations and supports. </a:t>
            </a:r>
            <a:endParaRPr lang="en-US" sz="2800" dirty="0">
              <a:solidFill>
                <a:srgbClr val="0C9189"/>
              </a:solidFill>
              <a:latin typeface="Rockwell" panose="02060603020205020403" pitchFamily="18" charset="0"/>
            </a:endParaRPr>
          </a:p>
          <a:p>
            <a:r>
              <a:rPr lang="en-US" sz="2800" dirty="0" smtClean="0">
                <a:solidFill>
                  <a:srgbClr val="0C9189"/>
                </a:solidFill>
                <a:latin typeface="Rockwell" panose="02060603020205020403" pitchFamily="18" charset="0"/>
              </a:rPr>
              <a:t>Support means:  Ongoing professional development and support.</a:t>
            </a:r>
          </a:p>
          <a:p>
            <a:endParaRPr lang="en-US" sz="1800" dirty="0">
              <a:solidFill>
                <a:srgbClr val="0C9189"/>
              </a:solidFill>
              <a:latin typeface="Rockwell" panose="02060603020205020403" pitchFamily="18" charset="0"/>
            </a:endParaRPr>
          </a:p>
          <a:p>
            <a:pPr marL="0" indent="0">
              <a:buNone/>
            </a:pPr>
            <a:r>
              <a:rPr lang="en-US" sz="1800" dirty="0" smtClean="0">
                <a:solidFill>
                  <a:srgbClr val="0C9189"/>
                </a:solidFill>
                <a:latin typeface="Rockwell" panose="02060603020205020403" pitchFamily="18" charset="0"/>
              </a:rPr>
              <a:t>*National Association for the Education of Young Children</a:t>
            </a:r>
          </a:p>
          <a:p>
            <a:pPr marL="0" indent="0">
              <a:buNone/>
            </a:pPr>
            <a:endParaRPr lang="en-US" sz="1800" dirty="0" smtClean="0">
              <a:solidFill>
                <a:srgbClr val="0C9189"/>
              </a:solidFill>
              <a:latin typeface="Rockwell" panose="02060603020205020403" pitchFamily="18" charset="0"/>
            </a:endParaRPr>
          </a:p>
          <a:p>
            <a:pPr lvl="1">
              <a:buFont typeface="Arial" charset="0"/>
              <a:buChar char="•"/>
            </a:pPr>
            <a:endParaRPr lang="en-US" sz="1600" dirty="0">
              <a:solidFill>
                <a:srgbClr val="0C9189"/>
              </a:solidFill>
              <a:latin typeface="Rockwell" panose="02060603020205020403" pitchFamily="18" charset="0"/>
            </a:endParaRPr>
          </a:p>
          <a:p>
            <a:pPr lvl="1">
              <a:buFont typeface="Arial" charset="0"/>
              <a:buChar char="•"/>
            </a:pPr>
            <a:endParaRPr lang="en-US" sz="1600" dirty="0">
              <a:solidFill>
                <a:srgbClr val="0C9189"/>
              </a:solidFill>
              <a:latin typeface="Rockwell" panose="02060603020205020403" pitchFamily="18" charset="0"/>
            </a:endParaRPr>
          </a:p>
        </p:txBody>
      </p:sp>
    </p:spTree>
    <p:extLst>
      <p:ext uri="{BB962C8B-B14F-4D97-AF65-F5344CB8AC3E}">
        <p14:creationId xmlns:p14="http://schemas.microsoft.com/office/powerpoint/2010/main" val="42859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E4E4"/>
          </a:solidFill>
        </p:spPr>
        <p:txBody>
          <a:bodyPr/>
          <a:lstStyle/>
          <a:p>
            <a:r>
              <a:rPr lang="en-US" dirty="0" smtClean="0">
                <a:solidFill>
                  <a:srgbClr val="0C9189"/>
                </a:solidFill>
              </a:rPr>
              <a:t>Accommodations</a:t>
            </a:r>
            <a:endParaRPr lang="en-US" dirty="0">
              <a:solidFill>
                <a:srgbClr val="0C9189"/>
              </a:solidFill>
            </a:endParaRPr>
          </a:p>
        </p:txBody>
      </p:sp>
      <p:sp>
        <p:nvSpPr>
          <p:cNvPr id="3" name="Content Placeholder 2"/>
          <p:cNvSpPr>
            <a:spLocks noGrp="1"/>
          </p:cNvSpPr>
          <p:nvPr>
            <p:ph idx="1"/>
          </p:nvPr>
        </p:nvSpPr>
        <p:spPr>
          <a:solidFill>
            <a:srgbClr val="E4E4E4"/>
          </a:solidFill>
        </p:spPr>
        <p:txBody>
          <a:bodyPr>
            <a:normAutofit/>
          </a:bodyPr>
          <a:lstStyle/>
          <a:p>
            <a:r>
              <a:rPr lang="en-US" sz="3600" dirty="0" smtClean="0">
                <a:solidFill>
                  <a:srgbClr val="0C9189"/>
                </a:solidFill>
                <a:latin typeface="Rockwell" panose="02060603020205020403" pitchFamily="18" charset="0"/>
              </a:rPr>
              <a:t>Accommodations are changes to the environment to meet the needs of the children being served instead of expecting or waiting for the child before they can participate in the environment.</a:t>
            </a:r>
            <a:endParaRPr lang="en-US" sz="3600" dirty="0">
              <a:solidFill>
                <a:srgbClr val="0C9189"/>
              </a:solidFill>
              <a:latin typeface="Rockwell" panose="02060603020205020403" pitchFamily="18" charset="0"/>
            </a:endParaRPr>
          </a:p>
        </p:txBody>
      </p:sp>
    </p:spTree>
    <p:extLst>
      <p:ext uri="{BB962C8B-B14F-4D97-AF65-F5344CB8AC3E}">
        <p14:creationId xmlns:p14="http://schemas.microsoft.com/office/powerpoint/2010/main" val="253136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E4E4"/>
          </a:solidFill>
        </p:spPr>
        <p:txBody>
          <a:bodyPr>
            <a:normAutofit/>
          </a:bodyPr>
          <a:lstStyle/>
          <a:p>
            <a:r>
              <a:rPr lang="en-US" sz="3600" dirty="0" smtClean="0">
                <a:solidFill>
                  <a:srgbClr val="0C9189"/>
                </a:solidFill>
                <a:latin typeface="Rockwell" panose="02060603020205020403" pitchFamily="18" charset="0"/>
              </a:rPr>
              <a:t>Barriers to Inclusion</a:t>
            </a:r>
            <a:endParaRPr lang="en-US" sz="3600" dirty="0">
              <a:solidFill>
                <a:srgbClr val="0C9189"/>
              </a:solidFill>
              <a:latin typeface="Rockwell" panose="02060603020205020403" pitchFamily="18" charset="0"/>
            </a:endParaRPr>
          </a:p>
        </p:txBody>
      </p:sp>
      <p:sp>
        <p:nvSpPr>
          <p:cNvPr id="3" name="Content Placeholder 2"/>
          <p:cNvSpPr>
            <a:spLocks noGrp="1"/>
          </p:cNvSpPr>
          <p:nvPr>
            <p:ph idx="1"/>
          </p:nvPr>
        </p:nvSpPr>
        <p:spPr>
          <a:solidFill>
            <a:srgbClr val="E4E4E4"/>
          </a:solidFill>
        </p:spPr>
        <p:txBody>
          <a:bodyPr>
            <a:normAutofit/>
          </a:bodyPr>
          <a:lstStyle/>
          <a:p>
            <a:r>
              <a:rPr lang="en-US" sz="2400" dirty="0" smtClean="0">
                <a:solidFill>
                  <a:srgbClr val="0C9189"/>
                </a:solidFill>
                <a:latin typeface="Rockwell" panose="02060603020205020403" pitchFamily="18" charset="0"/>
              </a:rPr>
              <a:t>Attitudes</a:t>
            </a:r>
          </a:p>
          <a:p>
            <a:r>
              <a:rPr lang="en-US" sz="2400" dirty="0" smtClean="0">
                <a:solidFill>
                  <a:srgbClr val="0C9189"/>
                </a:solidFill>
                <a:latin typeface="Rockwell" panose="02060603020205020403" pitchFamily="18" charset="0"/>
              </a:rPr>
              <a:t>Physical Barriers</a:t>
            </a:r>
          </a:p>
          <a:p>
            <a:r>
              <a:rPr lang="en-US" sz="2400" dirty="0" smtClean="0">
                <a:solidFill>
                  <a:srgbClr val="0C9189"/>
                </a:solidFill>
                <a:latin typeface="Rockwell" panose="02060603020205020403" pitchFamily="18" charset="0"/>
              </a:rPr>
              <a:t>Curriculum</a:t>
            </a:r>
          </a:p>
          <a:p>
            <a:r>
              <a:rPr lang="en-US" sz="2400" dirty="0" smtClean="0">
                <a:solidFill>
                  <a:srgbClr val="0C9189"/>
                </a:solidFill>
                <a:latin typeface="Rockwell" panose="02060603020205020403" pitchFamily="18" charset="0"/>
              </a:rPr>
              <a:t>Language and Communication</a:t>
            </a:r>
          </a:p>
          <a:p>
            <a:r>
              <a:rPr lang="en-US" sz="2400" dirty="0" smtClean="0">
                <a:solidFill>
                  <a:srgbClr val="0C9189"/>
                </a:solidFill>
                <a:latin typeface="Rockwell" panose="02060603020205020403" pitchFamily="18" charset="0"/>
              </a:rPr>
              <a:t>Socioeconomic Factors</a:t>
            </a:r>
          </a:p>
          <a:p>
            <a:r>
              <a:rPr lang="en-US" sz="2400" dirty="0" smtClean="0">
                <a:solidFill>
                  <a:srgbClr val="0C9189"/>
                </a:solidFill>
                <a:latin typeface="Rockwell" panose="02060603020205020403" pitchFamily="18" charset="0"/>
              </a:rPr>
              <a:t>Funding</a:t>
            </a:r>
          </a:p>
          <a:p>
            <a:r>
              <a:rPr lang="en-US" sz="2400" dirty="0" smtClean="0">
                <a:solidFill>
                  <a:srgbClr val="0C9189"/>
                </a:solidFill>
                <a:latin typeface="Rockwell" panose="02060603020205020403" pitchFamily="18" charset="0"/>
              </a:rPr>
              <a:t>Organization of the Education System &amp; Policies</a:t>
            </a:r>
          </a:p>
          <a:p>
            <a:endParaRPr lang="en-US" sz="2400" dirty="0" smtClean="0">
              <a:solidFill>
                <a:srgbClr val="0C9189"/>
              </a:solidFill>
              <a:latin typeface="Rockwell" panose="02060603020205020403" pitchFamily="18" charset="0"/>
            </a:endParaRPr>
          </a:p>
          <a:p>
            <a:pPr marL="457200" lvl="1" indent="0">
              <a:buNone/>
            </a:pPr>
            <a:endParaRPr lang="en-US" sz="1600" dirty="0">
              <a:solidFill>
                <a:srgbClr val="0C9189"/>
              </a:solidFill>
              <a:latin typeface="Rockwell" panose="02060603020205020403" pitchFamily="18" charset="0"/>
            </a:endParaRPr>
          </a:p>
        </p:txBody>
      </p:sp>
    </p:spTree>
    <p:extLst>
      <p:ext uri="{BB962C8B-B14F-4D97-AF65-F5344CB8AC3E}">
        <p14:creationId xmlns:p14="http://schemas.microsoft.com/office/powerpoint/2010/main" val="2483576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E4E4"/>
          </a:solidFill>
        </p:spPr>
        <p:txBody>
          <a:bodyPr>
            <a:normAutofit fontScale="90000"/>
          </a:bodyPr>
          <a:lstStyle/>
          <a:p>
            <a:r>
              <a:rPr lang="en-US" dirty="0" smtClean="0">
                <a:solidFill>
                  <a:srgbClr val="0C9189"/>
                </a:solidFill>
              </a:rPr>
              <a:t>Benefits of Inclusion for Children with Disabilities </a:t>
            </a:r>
            <a:endParaRPr lang="en-US" dirty="0">
              <a:solidFill>
                <a:srgbClr val="0C9189"/>
              </a:solidFill>
            </a:endParaRPr>
          </a:p>
        </p:txBody>
      </p:sp>
      <p:sp>
        <p:nvSpPr>
          <p:cNvPr id="3" name="Content Placeholder 2"/>
          <p:cNvSpPr>
            <a:spLocks noGrp="1"/>
          </p:cNvSpPr>
          <p:nvPr>
            <p:ph idx="1"/>
          </p:nvPr>
        </p:nvSpPr>
        <p:spPr>
          <a:solidFill>
            <a:srgbClr val="E4E4E4"/>
          </a:solidFill>
        </p:spPr>
        <p:txBody>
          <a:bodyPr>
            <a:normAutofit/>
          </a:bodyPr>
          <a:lstStyle/>
          <a:p>
            <a:r>
              <a:rPr lang="en-US" sz="2400" dirty="0" smtClean="0">
                <a:solidFill>
                  <a:srgbClr val="0C9189"/>
                </a:solidFill>
                <a:latin typeface="Rockwell" panose="02060603020205020403" pitchFamily="18" charset="0"/>
              </a:rPr>
              <a:t>Preparation to live in the community.</a:t>
            </a:r>
          </a:p>
          <a:p>
            <a:r>
              <a:rPr lang="en-US" sz="2400" dirty="0" smtClean="0">
                <a:solidFill>
                  <a:srgbClr val="0C9189"/>
                </a:solidFill>
                <a:latin typeface="Rockwell" panose="02060603020205020403" pitchFamily="18" charset="0"/>
              </a:rPr>
              <a:t>Allow access to quality child care and educational programs.</a:t>
            </a:r>
          </a:p>
          <a:p>
            <a:r>
              <a:rPr lang="en-US" sz="2400" dirty="0" smtClean="0">
                <a:solidFill>
                  <a:srgbClr val="0C9189"/>
                </a:solidFill>
                <a:latin typeface="Rockwell" panose="02060603020205020403" pitchFamily="18" charset="0"/>
              </a:rPr>
              <a:t>Access to typically developing peers.</a:t>
            </a:r>
          </a:p>
          <a:p>
            <a:r>
              <a:rPr lang="en-US" sz="2400" dirty="0" smtClean="0">
                <a:solidFill>
                  <a:srgbClr val="0C9189"/>
                </a:solidFill>
                <a:latin typeface="Rockwell" panose="02060603020205020403" pitchFamily="18" charset="0"/>
              </a:rPr>
              <a:t>Promotes social/emotional development.</a:t>
            </a:r>
          </a:p>
          <a:p>
            <a:r>
              <a:rPr lang="en-US" sz="2400" dirty="0" smtClean="0">
                <a:solidFill>
                  <a:srgbClr val="0C9189"/>
                </a:solidFill>
                <a:latin typeface="Rockwell" panose="02060603020205020403" pitchFamily="18" charset="0"/>
              </a:rPr>
              <a:t>Engaged in learning.</a:t>
            </a:r>
          </a:p>
          <a:p>
            <a:pPr marL="0" indent="0">
              <a:buNone/>
            </a:pPr>
            <a:endParaRPr lang="en-US" sz="2400" dirty="0">
              <a:solidFill>
                <a:srgbClr val="0C9189"/>
              </a:solidFill>
              <a:latin typeface="Rockwell" panose="02060603020205020403" pitchFamily="18" charset="0"/>
            </a:endParaRPr>
          </a:p>
        </p:txBody>
      </p:sp>
    </p:spTree>
    <p:extLst>
      <p:ext uri="{BB962C8B-B14F-4D97-AF65-F5344CB8AC3E}">
        <p14:creationId xmlns:p14="http://schemas.microsoft.com/office/powerpoint/2010/main" val="300756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38"/>
            <a:ext cx="8229600" cy="1143000"/>
          </a:xfrm>
          <a:solidFill>
            <a:srgbClr val="E4E4E4"/>
          </a:solidFill>
        </p:spPr>
        <p:txBody>
          <a:bodyPr>
            <a:normAutofit fontScale="90000"/>
          </a:bodyPr>
          <a:lstStyle/>
          <a:p>
            <a:r>
              <a:rPr lang="en-US" sz="4000" dirty="0">
                <a:solidFill>
                  <a:srgbClr val="0C9189"/>
                </a:solidFill>
              </a:rPr>
              <a:t>Benefits of Inclusion for Children </a:t>
            </a:r>
            <a:r>
              <a:rPr lang="en-US" sz="4000" dirty="0" smtClean="0">
                <a:solidFill>
                  <a:srgbClr val="0C9189"/>
                </a:solidFill>
              </a:rPr>
              <a:t/>
            </a:r>
            <a:br>
              <a:rPr lang="en-US" sz="4000" dirty="0" smtClean="0">
                <a:solidFill>
                  <a:srgbClr val="0C9189"/>
                </a:solidFill>
              </a:rPr>
            </a:br>
            <a:r>
              <a:rPr lang="en-US" sz="4000" dirty="0" smtClean="0">
                <a:solidFill>
                  <a:srgbClr val="0C9189"/>
                </a:solidFill>
              </a:rPr>
              <a:t>without Disabilities</a:t>
            </a:r>
            <a:endParaRPr lang="en-US" sz="4000" dirty="0">
              <a:solidFill>
                <a:srgbClr val="0C9189"/>
              </a:solidFill>
              <a:latin typeface="Rockwell" panose="02060603020205020403" pitchFamily="18" charset="0"/>
            </a:endParaRPr>
          </a:p>
        </p:txBody>
      </p:sp>
      <p:sp>
        <p:nvSpPr>
          <p:cNvPr id="3" name="Content Placeholder 2"/>
          <p:cNvSpPr>
            <a:spLocks noGrp="1"/>
          </p:cNvSpPr>
          <p:nvPr>
            <p:ph idx="1"/>
          </p:nvPr>
        </p:nvSpPr>
        <p:spPr>
          <a:solidFill>
            <a:srgbClr val="E4E4E4"/>
          </a:solidFill>
        </p:spPr>
        <p:txBody>
          <a:bodyPr>
            <a:normAutofit/>
          </a:bodyPr>
          <a:lstStyle/>
          <a:p>
            <a:r>
              <a:rPr lang="en-US" sz="2400" dirty="0" smtClean="0">
                <a:solidFill>
                  <a:srgbClr val="0C9189"/>
                </a:solidFill>
                <a:latin typeface="Rockwell" panose="02060603020205020403" pitchFamily="18" charset="0"/>
              </a:rPr>
              <a:t>Learn that all people are unique</a:t>
            </a:r>
          </a:p>
          <a:p>
            <a:r>
              <a:rPr lang="en-US" sz="2400" dirty="0" smtClean="0">
                <a:solidFill>
                  <a:srgbClr val="0C9189"/>
                </a:solidFill>
                <a:latin typeface="Rockwell" panose="02060603020205020403" pitchFamily="18" charset="0"/>
              </a:rPr>
              <a:t>Develop compassionate and helping behaviors.</a:t>
            </a:r>
          </a:p>
          <a:p>
            <a:r>
              <a:rPr lang="en-US" sz="2400" dirty="0" smtClean="0">
                <a:solidFill>
                  <a:srgbClr val="0C9189"/>
                </a:solidFill>
                <a:latin typeface="Rockwell" panose="02060603020205020403" pitchFamily="18" charset="0"/>
              </a:rPr>
              <a:t>Allows them to see that people with disabilities have amazing resilience and determination and can achieve great success.</a:t>
            </a:r>
          </a:p>
        </p:txBody>
      </p:sp>
    </p:spTree>
    <p:extLst>
      <p:ext uri="{BB962C8B-B14F-4D97-AF65-F5344CB8AC3E}">
        <p14:creationId xmlns:p14="http://schemas.microsoft.com/office/powerpoint/2010/main" val="23934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E4E4"/>
          </a:solidFill>
        </p:spPr>
        <p:txBody>
          <a:bodyPr>
            <a:normAutofit/>
          </a:bodyPr>
          <a:lstStyle/>
          <a:p>
            <a:r>
              <a:rPr lang="en-US" sz="3600" dirty="0" smtClean="0">
                <a:solidFill>
                  <a:srgbClr val="0C9189"/>
                </a:solidFill>
                <a:latin typeface="Rockwell" panose="02060603020205020403" pitchFamily="18" charset="0"/>
              </a:rPr>
              <a:t>Benefits to Families</a:t>
            </a:r>
            <a:endParaRPr lang="en-US" sz="3600" dirty="0">
              <a:solidFill>
                <a:srgbClr val="0C9189"/>
              </a:solidFill>
              <a:latin typeface="Rockwell" panose="02060603020205020403" pitchFamily="18" charset="0"/>
            </a:endParaRPr>
          </a:p>
        </p:txBody>
      </p:sp>
      <p:sp>
        <p:nvSpPr>
          <p:cNvPr id="3" name="Content Placeholder 2"/>
          <p:cNvSpPr>
            <a:spLocks noGrp="1"/>
          </p:cNvSpPr>
          <p:nvPr>
            <p:ph idx="1"/>
          </p:nvPr>
        </p:nvSpPr>
        <p:spPr>
          <a:solidFill>
            <a:srgbClr val="E4E4E4"/>
          </a:solidFill>
        </p:spPr>
        <p:txBody>
          <a:bodyPr>
            <a:normAutofit/>
          </a:bodyPr>
          <a:lstStyle/>
          <a:p>
            <a:r>
              <a:rPr lang="en-US" sz="2400" dirty="0" smtClean="0">
                <a:solidFill>
                  <a:srgbClr val="0C9189"/>
                </a:solidFill>
                <a:latin typeface="Rockwell" panose="02060603020205020403" pitchFamily="18" charset="0"/>
              </a:rPr>
              <a:t>Learn about typical and atypical development.</a:t>
            </a:r>
          </a:p>
          <a:p>
            <a:r>
              <a:rPr lang="en-US" sz="2400" dirty="0" smtClean="0">
                <a:solidFill>
                  <a:srgbClr val="0C9189"/>
                </a:solidFill>
                <a:latin typeface="Rockwell" panose="02060603020205020403" pitchFamily="18" charset="0"/>
              </a:rPr>
              <a:t>Fosters friendships, compassion, and understanding.</a:t>
            </a:r>
          </a:p>
          <a:p>
            <a:r>
              <a:rPr lang="en-US" sz="2400" dirty="0" smtClean="0">
                <a:solidFill>
                  <a:srgbClr val="0C9189"/>
                </a:solidFill>
                <a:latin typeface="Rockwell" panose="02060603020205020403" pitchFamily="18" charset="0"/>
              </a:rPr>
              <a:t>Reduces isolation.</a:t>
            </a:r>
          </a:p>
          <a:p>
            <a:r>
              <a:rPr lang="en-US" sz="2400" dirty="0" smtClean="0">
                <a:solidFill>
                  <a:srgbClr val="0C9189"/>
                </a:solidFill>
                <a:latin typeface="Rockwell" panose="02060603020205020403" pitchFamily="18" charset="0"/>
              </a:rPr>
              <a:t>Allows sharing of resources.</a:t>
            </a:r>
          </a:p>
          <a:p>
            <a:endParaRPr lang="en-US" sz="2400" dirty="0" smtClean="0">
              <a:solidFill>
                <a:srgbClr val="0C9189"/>
              </a:solidFill>
              <a:latin typeface="Rockwell" panose="02060603020205020403" pitchFamily="18" charset="0"/>
            </a:endParaRPr>
          </a:p>
          <a:p>
            <a:pPr marL="457200" lvl="1" indent="0">
              <a:buNone/>
            </a:pPr>
            <a:endParaRPr lang="en-US" sz="1600" dirty="0">
              <a:solidFill>
                <a:srgbClr val="0C9189"/>
              </a:solidFill>
              <a:latin typeface="Rockwell" panose="02060603020205020403" pitchFamily="18" charset="0"/>
            </a:endParaRPr>
          </a:p>
        </p:txBody>
      </p:sp>
    </p:spTree>
    <p:extLst>
      <p:ext uri="{BB962C8B-B14F-4D97-AF65-F5344CB8AC3E}">
        <p14:creationId xmlns:p14="http://schemas.microsoft.com/office/powerpoint/2010/main" val="1608049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15271</TotalTime>
  <Words>637</Words>
  <Application>Microsoft Macintosh PowerPoint</Application>
  <PresentationFormat>On-screen Show (4:3)</PresentationFormat>
  <Paragraphs>106</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vt:lpstr>
      <vt:lpstr>Courier</vt:lpstr>
      <vt:lpstr>Courier New</vt:lpstr>
      <vt:lpstr>Rockwell</vt:lpstr>
      <vt:lpstr>Arial</vt:lpstr>
      <vt:lpstr>Office Theme</vt:lpstr>
      <vt:lpstr>7_Office Theme</vt:lpstr>
      <vt:lpstr>Early Childcare Provider Training</vt:lpstr>
      <vt:lpstr>PowerPoint Presentation</vt:lpstr>
      <vt:lpstr>Definition</vt:lpstr>
      <vt:lpstr>Joint Position Statement of Division of Early Childhood of the Council for Exceptional Children and NAEYC*</vt:lpstr>
      <vt:lpstr>Accommodations</vt:lpstr>
      <vt:lpstr>Barriers to Inclusion</vt:lpstr>
      <vt:lpstr>Benefits of Inclusion for Children with Disabilities </vt:lpstr>
      <vt:lpstr>Benefits of Inclusion for Children  without Disabilities</vt:lpstr>
      <vt:lpstr>Benefits to Families</vt:lpstr>
      <vt:lpstr>Benefits to the Community</vt:lpstr>
      <vt:lpstr>Inclusion Strategies</vt:lpstr>
      <vt:lpstr>Quality Inclusive Classrooms</vt:lpstr>
      <vt:lpstr>Quality Inclusive Curriculum</vt:lpstr>
      <vt:lpstr>Quality Inclusive Training</vt:lpstr>
      <vt:lpstr>Acknowledgements</vt:lpstr>
      <vt:lpstr>Sources</vt:lpstr>
      <vt:lpstr>Additional Training Opportunities</vt:lpstr>
      <vt:lpstr>PowerPoint Presentation</vt:lpstr>
    </vt:vector>
  </TitlesOfParts>
  <Company>University of Nevada, Reno</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title</dc:title>
  <dc:creator>Debra= Vigil</dc:creator>
  <cp:lastModifiedBy>Microsoft Office User</cp:lastModifiedBy>
  <cp:revision>125</cp:revision>
  <cp:lastPrinted>2014-02-24T17:55:38Z</cp:lastPrinted>
  <dcterms:created xsi:type="dcterms:W3CDTF">2014-02-03T01:11:46Z</dcterms:created>
  <dcterms:modified xsi:type="dcterms:W3CDTF">2017-07-07T18:36:25Z</dcterms:modified>
</cp:coreProperties>
</file>