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20" r:id="rId10"/>
    <p:sldId id="307" r:id="rId11"/>
    <p:sldId id="308" r:id="rId12"/>
    <p:sldId id="318" r:id="rId13"/>
    <p:sldId id="309" r:id="rId14"/>
    <p:sldId id="31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22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189"/>
    <a:srgbClr val="009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57"/>
    <p:restoredTop sz="50000" autoAdjust="0"/>
  </p:normalViewPr>
  <p:slideViewPr>
    <p:cSldViewPr>
      <p:cViewPr>
        <p:scale>
          <a:sx n="116" d="100"/>
          <a:sy n="116" d="100"/>
        </p:scale>
        <p:origin x="664" y="1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74448-86B6-9F4E-BD6E-083E327F7D09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BDC4-0380-4E48-AC63-993159A5D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3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CB10-3851-3343-B19C-B2DC22CB79D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E775-EAF2-7545-9657-49D54C95C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7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5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67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0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5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1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46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1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2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4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37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7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2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6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6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B2D4B-C0EA-4A0A-9AD5-9479BC793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6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7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80C0-87CF-4CE3-A9FC-360C6478BF72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E713-6936-4398-B862-AD502F787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vtacsei.com/" TargetMode="External"/><Relationship Id="rId4" Type="http://schemas.openxmlformats.org/officeDocument/2006/relationships/hyperlink" Target="http://csefel.vanderbilt.edu/" TargetMode="External"/><Relationship Id="rId5" Type="http://schemas.openxmlformats.org/officeDocument/2006/relationships/hyperlink" Target="https://www.familytiesnv.org/" TargetMode="External"/><Relationship Id="rId6" Type="http://schemas.openxmlformats.org/officeDocument/2006/relationships/hyperlink" Target="http://www.nvpep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speaks.org/family-services/tool-kits/challenging-behaviors-tool-kit" TargetMode="External"/><Relationship Id="rId4" Type="http://schemas.openxmlformats.org/officeDocument/2006/relationships/hyperlink" Target="https://www.youtube.com/watch?v=e17uHxPaaB4&amp;list=PLt1KSMgVd6T1LhwF9H4pKmGrDiOOKKeNU&amp;index=1" TargetMode="External"/><Relationship Id="rId5" Type="http://schemas.openxmlformats.org/officeDocument/2006/relationships/hyperlink" Target="http://www.pbs.org/parents/inclusivecommunities/challenging_behavio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89900" cy="8032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4E4E4"/>
                </a:solidFill>
                <a:latin typeface="Rockwell" pitchFamily="18" charset="0"/>
              </a:rPr>
              <a:t>Early Childcare Provider Training</a:t>
            </a:r>
            <a:endParaRPr lang="en-US" sz="4000" dirty="0">
              <a:solidFill>
                <a:srgbClr val="E4E4E4"/>
              </a:solidFill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72740"/>
            <a:ext cx="6769100" cy="11811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rgbClr val="0C9189"/>
                </a:solidFill>
                <a:latin typeface="Rockwell" pitchFamily="18" charset="0"/>
              </a:rPr>
              <a:t>Module </a:t>
            </a:r>
            <a:r>
              <a:rPr lang="en-US" sz="2400" b="1" smtClean="0">
                <a:solidFill>
                  <a:srgbClr val="0C9189"/>
                </a:solidFill>
                <a:latin typeface="Rockwell" pitchFamily="18" charset="0"/>
              </a:rPr>
              <a:t>6:  </a:t>
            </a:r>
            <a:r>
              <a:rPr lang="en-US" sz="2400" b="1" dirty="0" smtClean="0">
                <a:solidFill>
                  <a:srgbClr val="0C9189"/>
                </a:solidFill>
                <a:latin typeface="Rockwell" pitchFamily="18" charset="0"/>
              </a:rPr>
              <a:t>Challenging Behaviors</a:t>
            </a:r>
          </a:p>
          <a:p>
            <a:r>
              <a:rPr lang="en-US" sz="2400" b="1" i="1" dirty="0" smtClean="0">
                <a:solidFill>
                  <a:srgbClr val="0C9189"/>
                </a:solidFill>
              </a:rPr>
              <a:t>Presenter:  Erika Ryst, M.D., Child Psychiatrist</a:t>
            </a:r>
            <a:endParaRPr lang="en-US" sz="2400" b="1" i="1" dirty="0">
              <a:solidFill>
                <a:srgbClr val="0C918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rgbClr val="F2F6F3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rgbClr val="0C9189"/>
              </a:solidFill>
              <a:latin typeface="Courier"/>
              <a:cs typeface="Courier"/>
            </a:endParaRPr>
          </a:p>
          <a:p>
            <a:r>
              <a:rPr lang="en-US" sz="2000" b="1" dirty="0" smtClean="0">
                <a:solidFill>
                  <a:srgbClr val="0C9189"/>
                </a:solidFill>
                <a:latin typeface="Courier New"/>
                <a:cs typeface="Courier New"/>
              </a:rPr>
              <a:t>    </a:t>
            </a:r>
            <a:r>
              <a:rPr lang="en-US" sz="4000" b="1" dirty="0" smtClean="0">
                <a:solidFill>
                  <a:srgbClr val="0C9189"/>
                </a:solidFill>
                <a:latin typeface="Rockwell" pitchFamily="18" charset="0"/>
                <a:cs typeface="Courier New"/>
              </a:rPr>
              <a:t>Nevada Act Early</a:t>
            </a:r>
          </a:p>
          <a:p>
            <a:endParaRPr lang="en-US" sz="4400" dirty="0">
              <a:solidFill>
                <a:srgbClr val="0C9189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100" y="4267200"/>
            <a:ext cx="2651760" cy="2286000"/>
          </a:xfrm>
          <a:prstGeom prst="rect">
            <a:avLst/>
          </a:prstGeom>
          <a:noFill/>
          <a:ln w="285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500" y="4267200"/>
            <a:ext cx="2652268" cy="2281427"/>
          </a:xfrm>
          <a:prstGeom prst="rect">
            <a:avLst/>
          </a:prstGeom>
          <a:noFill/>
          <a:ln w="285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267200"/>
            <a:ext cx="2651760" cy="2286000"/>
          </a:xfrm>
          <a:prstGeom prst="rect">
            <a:avLst/>
          </a:prstGeom>
          <a:noFill/>
          <a:ln w="28575" cap="flat" cmpd="sng" algn="ctr">
            <a:solidFill>
              <a:srgbClr val="E4E4E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9" y="4053840"/>
            <a:ext cx="2652267" cy="249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4795"/>
            <a:ext cx="1911096" cy="872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00" y="4053841"/>
            <a:ext cx="2679700" cy="2503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53842"/>
            <a:ext cx="2679700" cy="25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752600"/>
            <a:ext cx="8229600" cy="4727448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Interrupts academic learning in K-12</a:t>
            </a:r>
          </a:p>
          <a:p>
            <a:r>
              <a:rPr lang="en-US" b="1" dirty="0">
                <a:solidFill>
                  <a:srgbClr val="0C9189"/>
                </a:solidFill>
              </a:rPr>
              <a:t>Limits childhood experiences.</a:t>
            </a:r>
          </a:p>
          <a:p>
            <a:r>
              <a:rPr lang="en-US" b="1" dirty="0">
                <a:solidFill>
                  <a:srgbClr val="0C9189"/>
                </a:solidFill>
              </a:rPr>
              <a:t>Can subject a child to pain and injury</a:t>
            </a:r>
          </a:p>
          <a:p>
            <a:r>
              <a:rPr lang="en-US" b="1" dirty="0">
                <a:solidFill>
                  <a:srgbClr val="0C9189"/>
                </a:solidFill>
              </a:rPr>
              <a:t>Compromises a child's psychological well-being</a:t>
            </a:r>
          </a:p>
          <a:p>
            <a:r>
              <a:rPr lang="en-US" b="1" dirty="0">
                <a:solidFill>
                  <a:srgbClr val="0C9189"/>
                </a:solidFill>
              </a:rPr>
              <a:t>Impairs social relationships</a:t>
            </a:r>
          </a:p>
          <a:p>
            <a:endParaRPr lang="en-US" b="1" dirty="0">
              <a:solidFill>
                <a:srgbClr val="0C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"/>
            <a:ext cx="8229600" cy="1323439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Why is it important to address </a:t>
            </a:r>
            <a:endParaRPr lang="en-US" sz="4000" b="1" dirty="0" smtClean="0">
              <a:solidFill>
                <a:srgbClr val="0C9189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C9189"/>
                </a:solidFill>
              </a:rPr>
              <a:t>these </a:t>
            </a:r>
            <a:r>
              <a:rPr lang="en-US" sz="4000" b="1" dirty="0">
                <a:solidFill>
                  <a:srgbClr val="0C9189"/>
                </a:solidFill>
              </a:rPr>
              <a:t>behaviors</a:t>
            </a:r>
            <a:r>
              <a:rPr lang="en-US" sz="4000" b="1" dirty="0" smtClean="0">
                <a:solidFill>
                  <a:srgbClr val="0C918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12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The power or ability to recover from adversity or negative experience</a:t>
            </a:r>
          </a:p>
          <a:p>
            <a:r>
              <a:rPr lang="en-US" b="1" dirty="0">
                <a:solidFill>
                  <a:srgbClr val="0C9189"/>
                </a:solidFill>
              </a:rPr>
              <a:t>Children’s environment &amp; relationships have negative or positive impact</a:t>
            </a:r>
          </a:p>
          <a:p>
            <a:r>
              <a:rPr lang="en-US" b="1" dirty="0">
                <a:solidFill>
                  <a:srgbClr val="0C9189"/>
                </a:solidFill>
              </a:rPr>
              <a:t>Can affect the brain</a:t>
            </a:r>
          </a:p>
          <a:p>
            <a:r>
              <a:rPr lang="en-US" b="1" dirty="0">
                <a:solidFill>
                  <a:srgbClr val="0C9189"/>
                </a:solidFill>
              </a:rPr>
              <a:t>Childcare provider can develop resilience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9189"/>
                </a:solidFill>
              </a:rPr>
              <a:t>Resilience</a:t>
            </a:r>
          </a:p>
          <a:p>
            <a:pPr algn="ctr"/>
            <a:endParaRPr lang="en-US" sz="24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20040"/>
            <a:ext cx="8287439" cy="6080760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0C9189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C9189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C9189"/>
                </a:solidFill>
              </a:rPr>
              <a:t>Please </a:t>
            </a:r>
            <a:r>
              <a:rPr lang="en-US" b="1" dirty="0">
                <a:solidFill>
                  <a:srgbClr val="0C9189"/>
                </a:solidFill>
              </a:rPr>
              <a:t>see video on Lesson Topic Four</a:t>
            </a:r>
          </a:p>
          <a:p>
            <a:pPr marL="0" indent="0" algn="ctr">
              <a:buNone/>
            </a:pPr>
            <a:endParaRPr lang="en-US" b="1" dirty="0">
              <a:solidFill>
                <a:srgbClr val="0C9189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C9189"/>
                </a:solidFill>
              </a:rPr>
              <a:t>How Resilience is Built: The video we present shows why some children react as they do in some situations, but also shows how you can help a child to develop </a:t>
            </a:r>
            <a:r>
              <a:rPr lang="en-US" b="1" dirty="0" smtClean="0">
                <a:solidFill>
                  <a:srgbClr val="0C9189"/>
                </a:solidFill>
              </a:rPr>
              <a:t>resiliency </a:t>
            </a:r>
            <a:endParaRPr lang="en-US" b="1" dirty="0">
              <a:solidFill>
                <a:srgbClr val="0C9189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C9189"/>
                </a:solidFill>
              </a:rPr>
              <a:t>Adults can escalate the behavior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Children learn a lot through the messages that adults send everyday.</a:t>
            </a:r>
          </a:p>
          <a:p>
            <a:endParaRPr lang="en-US" b="1" dirty="0">
              <a:solidFill>
                <a:srgbClr val="0C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Teacher Reaction to </a:t>
            </a:r>
            <a:r>
              <a:rPr lang="en-US" sz="4000" b="1" dirty="0" smtClean="0">
                <a:solidFill>
                  <a:srgbClr val="0C9189"/>
                </a:solidFill>
              </a:rPr>
              <a:t>Behavior</a:t>
            </a:r>
          </a:p>
          <a:p>
            <a:pPr algn="ctr"/>
            <a:endParaRPr lang="en-US" sz="24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20040"/>
            <a:ext cx="8229600" cy="6088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 smtClean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0C9189"/>
                </a:solidFill>
              </a:rPr>
              <a:t>Please </a:t>
            </a:r>
            <a:r>
              <a:rPr lang="en-US" b="1" dirty="0">
                <a:solidFill>
                  <a:srgbClr val="0C9189"/>
                </a:solidFill>
              </a:rPr>
              <a:t>see video on Lesson Topic Five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C9189"/>
                </a:solidFill>
              </a:rPr>
              <a:t>Reflecting on Our Reactions and Responses to Children’s Behavior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752600"/>
            <a:ext cx="8229600" cy="47164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Adds stress and worry</a:t>
            </a:r>
          </a:p>
          <a:p>
            <a:r>
              <a:rPr lang="en-US" b="1" dirty="0">
                <a:solidFill>
                  <a:srgbClr val="0C9189"/>
                </a:solidFill>
              </a:rPr>
              <a:t>Cause less time and attention to other children</a:t>
            </a:r>
          </a:p>
          <a:p>
            <a:r>
              <a:rPr lang="en-US" b="1" dirty="0">
                <a:solidFill>
                  <a:srgbClr val="0C9189"/>
                </a:solidFill>
              </a:rPr>
              <a:t>Fear of harm or physical danger</a:t>
            </a:r>
          </a:p>
          <a:p>
            <a:r>
              <a:rPr lang="en-US" b="1" dirty="0">
                <a:solidFill>
                  <a:srgbClr val="0C9189"/>
                </a:solidFill>
              </a:rPr>
              <a:t>Financial concern</a:t>
            </a:r>
          </a:p>
          <a:p>
            <a:r>
              <a:rPr lang="en-US" b="1" dirty="0">
                <a:solidFill>
                  <a:srgbClr val="0C9189"/>
                </a:solidFill>
              </a:rPr>
              <a:t>Be aware that parents may feel overwhelmed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"/>
            <a:ext cx="8229600" cy="1323439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How Challenging Behavior </a:t>
            </a:r>
            <a:endParaRPr lang="en-US" sz="4000" b="1" dirty="0" smtClean="0">
              <a:solidFill>
                <a:srgbClr val="0C9189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C9189"/>
                </a:solidFill>
              </a:rPr>
              <a:t>Impacts Caregivers</a:t>
            </a:r>
          </a:p>
        </p:txBody>
      </p:sp>
    </p:spTree>
    <p:extLst>
      <p:ext uri="{BB962C8B-B14F-4D97-AF65-F5344CB8AC3E}">
        <p14:creationId xmlns:p14="http://schemas.microsoft.com/office/powerpoint/2010/main" val="1050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Children's challenging behavior can be reduced with support, not punishment.</a:t>
            </a:r>
          </a:p>
          <a:p>
            <a:r>
              <a:rPr lang="en-US" b="1" dirty="0">
                <a:solidFill>
                  <a:srgbClr val="0C9189"/>
                </a:solidFill>
              </a:rPr>
              <a:t>Give respect to the child and help them find positive ways to meet their needs</a:t>
            </a:r>
          </a:p>
          <a:p>
            <a:r>
              <a:rPr lang="en-US" b="1" dirty="0">
                <a:solidFill>
                  <a:srgbClr val="0C9189"/>
                </a:solidFill>
              </a:rPr>
              <a:t>When adults use punishment, they are sending the message that anger is a good way to solve problems.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658" y="30480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What Can Be Done To Help</a:t>
            </a:r>
            <a:r>
              <a:rPr lang="en-US" sz="4000" b="1" dirty="0" smtClean="0">
                <a:solidFill>
                  <a:srgbClr val="0C9189"/>
                </a:solidFill>
              </a:rPr>
              <a:t>?</a:t>
            </a:r>
          </a:p>
          <a:p>
            <a:pPr algn="ctr"/>
            <a:endParaRPr lang="en-US" sz="24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Change the setting.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Respond calmly.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Teach alternate behaviors.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Offer choices.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Notice the positive.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Be consistent.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Avoid surprises.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Have fun.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C9189"/>
                </a:solidFill>
              </a:rPr>
              <a:t>Practice yoga -  http://</a:t>
            </a:r>
            <a:r>
              <a:rPr lang="en-US" b="1" dirty="0" err="1">
                <a:solidFill>
                  <a:srgbClr val="0C9189"/>
                </a:solidFill>
              </a:rPr>
              <a:t>www.pbs.org</a:t>
            </a:r>
            <a:r>
              <a:rPr lang="en-US" b="1" dirty="0">
                <a:solidFill>
                  <a:srgbClr val="0C9189"/>
                </a:solidFill>
              </a:rPr>
              <a:t>/parents/food-and-fitness/sport-and-fitness/why-yoga-and-kids-go-together/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658" y="30480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9 ways to reduce </a:t>
            </a:r>
            <a:r>
              <a:rPr lang="en-US" sz="4000" b="1" dirty="0" smtClean="0">
                <a:solidFill>
                  <a:srgbClr val="0C9189"/>
                </a:solidFill>
              </a:rPr>
              <a:t>behavior</a:t>
            </a:r>
          </a:p>
          <a:p>
            <a:pPr algn="ctr"/>
            <a:endParaRPr lang="en-US" sz="24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143000"/>
            <a:ext cx="8229600" cy="5326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800" b="1" dirty="0">
                <a:solidFill>
                  <a:srgbClr val="0C9189"/>
                </a:solidFill>
              </a:rPr>
              <a:t>Child wants an object that another child has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Prevent:  Multiples of favorite toys; use a timer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Intervene:  Remind child to take a turn; offer alternatives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Teach:  Teach child to use gestures or words; wait for a turn; get another item</a:t>
            </a:r>
          </a:p>
          <a:p>
            <a:r>
              <a:rPr lang="en-US" sz="3800" b="1" dirty="0">
                <a:solidFill>
                  <a:srgbClr val="0C9189"/>
                </a:solidFill>
              </a:rPr>
              <a:t>A child has difficulty waiting for his or her turn</a:t>
            </a:r>
          </a:p>
          <a:p>
            <a:pPr lvl="1"/>
            <a:r>
              <a:rPr lang="en-US" sz="3200" b="1" dirty="0">
                <a:solidFill>
                  <a:srgbClr val="0C9189"/>
                </a:solidFill>
              </a:rPr>
              <a:t>Prevent:  Visual schedule; ‘my turn’ chart; timer; multiple activities</a:t>
            </a:r>
          </a:p>
          <a:p>
            <a:pPr lvl="1"/>
            <a:r>
              <a:rPr lang="en-US" sz="3200" b="1" dirty="0">
                <a:solidFill>
                  <a:srgbClr val="0C9189"/>
                </a:solidFill>
              </a:rPr>
              <a:t>Intervene:  Use reminders with a timer or ‘my turn’ chart; ignore inappropriate behavior; praise children attending &amp; participating</a:t>
            </a:r>
          </a:p>
          <a:p>
            <a:pPr lvl="1"/>
            <a:r>
              <a:rPr lang="en-US" sz="3200" b="1" dirty="0">
                <a:solidFill>
                  <a:srgbClr val="0C9189"/>
                </a:solidFill>
              </a:rPr>
              <a:t>Teach:  Follow ‘my turn’ chart; how to use a timer; follow through with what you say</a:t>
            </a:r>
          </a:p>
          <a:p>
            <a:r>
              <a:rPr lang="en-US" sz="3800" b="1" dirty="0">
                <a:solidFill>
                  <a:srgbClr val="0C9189"/>
                </a:solidFill>
              </a:rPr>
              <a:t>The child is bored and doesn’t like circle time</a:t>
            </a:r>
          </a:p>
          <a:p>
            <a:pPr lvl="1"/>
            <a:r>
              <a:rPr lang="en-US" sz="3200" b="1" dirty="0">
                <a:solidFill>
                  <a:srgbClr val="0C9189"/>
                </a:solidFill>
              </a:rPr>
              <a:t>Prevent:  All children get a job; mini schedule; praise; circle time short</a:t>
            </a:r>
          </a:p>
          <a:p>
            <a:pPr lvl="1"/>
            <a:r>
              <a:rPr lang="en-US" sz="3200" b="1" dirty="0">
                <a:solidFill>
                  <a:srgbClr val="0C9189"/>
                </a:solidFill>
              </a:rPr>
              <a:t>Intervene:  Alternative activities; allow child to kneel, stand, or sit on a chair</a:t>
            </a:r>
          </a:p>
          <a:p>
            <a:pPr lvl="1"/>
            <a:r>
              <a:rPr lang="en-US" sz="3200" b="1" dirty="0">
                <a:solidFill>
                  <a:srgbClr val="0C9189"/>
                </a:solidFill>
              </a:rPr>
              <a:t>Teach:  How to say ‘all done’ with words, pictures, gestures; prompt for attending longer; make </a:t>
            </a:r>
            <a:r>
              <a:rPr lang="en-US" sz="3200" b="1" dirty="0" smtClean="0">
                <a:solidFill>
                  <a:srgbClr val="0C9189"/>
                </a:solidFill>
              </a:rPr>
              <a:t>choices</a:t>
            </a:r>
            <a:endParaRPr lang="en-US" sz="3200" b="1" dirty="0">
              <a:solidFill>
                <a:srgbClr val="0C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658" y="304800"/>
            <a:ext cx="8229600" cy="707886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Ways to Prevent, Intervene, &amp; </a:t>
            </a:r>
            <a:r>
              <a:rPr lang="en-US" sz="4000" b="1" dirty="0" smtClean="0">
                <a:solidFill>
                  <a:srgbClr val="0C9189"/>
                </a:solidFill>
              </a:rPr>
              <a:t>Teach</a:t>
            </a:r>
          </a:p>
        </p:txBody>
      </p:sp>
    </p:spTree>
    <p:extLst>
      <p:ext uri="{BB962C8B-B14F-4D97-AF65-F5344CB8AC3E}">
        <p14:creationId xmlns:p14="http://schemas.microsoft.com/office/powerpoint/2010/main" val="7740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600200"/>
            <a:ext cx="8229600" cy="48688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A child might not want to clean up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Prevent:  Use signals &amp; prompts; use soothing music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Intervene:  ‘First, then’ statements; re-direction &amp; modeling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Teach:  Follow ‘first, then’ cues &amp; pictures; model with turn taking; help a friend</a:t>
            </a:r>
          </a:p>
          <a:p>
            <a:r>
              <a:rPr lang="en-US" b="1" dirty="0">
                <a:solidFill>
                  <a:srgbClr val="0C9189"/>
                </a:solidFill>
              </a:rPr>
              <a:t>The child doesn’t like to nap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Prevent:  Favorite item from home; ‘first, then’ cue; quiet activity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Intervene:  Do ‘first, then’ cue; offer choices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Teach:  Deep breathing; self-soothing 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658" y="304800"/>
            <a:ext cx="8229600" cy="1200329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C9189"/>
                </a:solidFill>
              </a:rPr>
              <a:t>Ways to Prevent, Intervene, &amp; Teach (</a:t>
            </a:r>
            <a:r>
              <a:rPr lang="en-US" sz="3600" b="1" dirty="0" err="1">
                <a:solidFill>
                  <a:srgbClr val="0C9189"/>
                </a:solidFill>
              </a:rPr>
              <a:t>cont</a:t>
            </a:r>
            <a:r>
              <a:rPr lang="en-US" sz="3600" b="1" dirty="0" smtClean="0">
                <a:solidFill>
                  <a:srgbClr val="0C9189"/>
                </a:solidFill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673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912" y="1524000"/>
            <a:ext cx="8229600" cy="4945064"/>
          </a:xfrm>
          <a:solidFill>
            <a:srgbClr val="E4E4E4"/>
          </a:solidFill>
          <a:ln>
            <a:solidFill>
              <a:srgbClr val="0C9189"/>
            </a:solidFill>
          </a:ln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0C9189"/>
                </a:solidFill>
                <a:latin typeface="Rockwell" pitchFamily="18" charset="0"/>
              </a:rPr>
              <a:t>Participants will be able to:</a:t>
            </a:r>
          </a:p>
          <a:p>
            <a:pPr>
              <a:buNone/>
            </a:pPr>
            <a:endParaRPr lang="en-US" sz="2000" b="1" i="1" dirty="0" smtClean="0">
              <a:solidFill>
                <a:srgbClr val="0C9189"/>
              </a:solidFill>
              <a:latin typeface="Rockwell" pitchFamily="18" charset="0"/>
            </a:endParaRPr>
          </a:p>
          <a:p>
            <a:r>
              <a:rPr lang="en-US" b="1" dirty="0" smtClean="0">
                <a:solidFill>
                  <a:srgbClr val="009189"/>
                </a:solidFill>
              </a:rPr>
              <a:t>Define challenging behaviors</a:t>
            </a:r>
          </a:p>
          <a:p>
            <a:r>
              <a:rPr lang="en-US" b="1" dirty="0" smtClean="0">
                <a:solidFill>
                  <a:srgbClr val="009189"/>
                </a:solidFill>
              </a:rPr>
              <a:t>Explain challenging behaviors occur</a:t>
            </a:r>
          </a:p>
          <a:p>
            <a:r>
              <a:rPr lang="en-US" b="1" dirty="0" smtClean="0">
                <a:solidFill>
                  <a:srgbClr val="009189"/>
                </a:solidFill>
              </a:rPr>
              <a:t>Clarify how this behavior impacts children, parents, and teachers</a:t>
            </a:r>
          </a:p>
          <a:p>
            <a:r>
              <a:rPr lang="en-US" b="1" dirty="0" smtClean="0">
                <a:solidFill>
                  <a:srgbClr val="009189"/>
                </a:solidFill>
              </a:rPr>
              <a:t>Learn strategies to change behaviors</a:t>
            </a:r>
          </a:p>
          <a:p>
            <a:pPr>
              <a:buNone/>
            </a:pPr>
            <a:endParaRPr lang="en-US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7500"/>
            <a:ext cx="8229600" cy="1138773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9189"/>
                </a:solidFill>
                <a:latin typeface="Rockwell" pitchFamily="18" charset="0"/>
                <a:cs typeface="Courier New"/>
              </a:rPr>
              <a:t>Learning Objectives</a:t>
            </a:r>
          </a:p>
          <a:p>
            <a:pPr algn="ctr"/>
            <a:endParaRPr lang="en-US" sz="2800" b="1" dirty="0">
              <a:solidFill>
                <a:srgbClr val="0C9189"/>
              </a:solidFill>
              <a:latin typeface="Rockwell" pitchFamily="18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515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Tell a child what to do</a:t>
            </a:r>
          </a:p>
          <a:p>
            <a:r>
              <a:rPr lang="en-US" b="1" dirty="0">
                <a:solidFill>
                  <a:srgbClr val="0C9189"/>
                </a:solidFill>
              </a:rPr>
              <a:t>Be clear and simple in expectations</a:t>
            </a:r>
          </a:p>
          <a:p>
            <a:r>
              <a:rPr lang="en-US" b="1" dirty="0">
                <a:solidFill>
                  <a:srgbClr val="0C9189"/>
                </a:solidFill>
              </a:rPr>
              <a:t>Remember! Children may not understand social and/or classroom rules</a:t>
            </a:r>
          </a:p>
          <a:p>
            <a:r>
              <a:rPr lang="en-US" b="1" dirty="0">
                <a:solidFill>
                  <a:srgbClr val="0C9189"/>
                </a:solidFill>
              </a:rPr>
              <a:t>Use short and simple sentences</a:t>
            </a:r>
          </a:p>
          <a:p>
            <a:r>
              <a:rPr lang="en-US" b="1" dirty="0">
                <a:solidFill>
                  <a:srgbClr val="0C9189"/>
                </a:solidFill>
              </a:rPr>
              <a:t>Keep in mind:  English as a second language</a:t>
            </a:r>
          </a:p>
          <a:p>
            <a:r>
              <a:rPr lang="en-US" b="1" dirty="0">
                <a:solidFill>
                  <a:srgbClr val="0C9189"/>
                </a:solidFill>
              </a:rPr>
              <a:t>Be enthusiastic &amp; generous with encouragement by using positive statements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839" y="304800"/>
            <a:ext cx="8229600" cy="1200329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Communication is the </a:t>
            </a:r>
            <a:r>
              <a:rPr lang="en-US" sz="4000" b="1" dirty="0" smtClean="0">
                <a:solidFill>
                  <a:srgbClr val="0C9189"/>
                </a:solidFill>
              </a:rPr>
              <a:t>Key</a:t>
            </a:r>
          </a:p>
          <a:p>
            <a:pPr algn="ctr"/>
            <a:endParaRPr lang="en-US" sz="32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For hitting use: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Hands are for playing, eating, hugging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Use your words</a:t>
            </a:r>
          </a:p>
          <a:p>
            <a:r>
              <a:rPr lang="en-US" b="1" dirty="0">
                <a:solidFill>
                  <a:srgbClr val="0C9189"/>
                </a:solidFill>
              </a:rPr>
              <a:t>For biting use: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We only bite food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Use your words if your upset</a:t>
            </a:r>
          </a:p>
          <a:p>
            <a:r>
              <a:rPr lang="en-US" b="1" dirty="0">
                <a:solidFill>
                  <a:srgbClr val="0C9189"/>
                </a:solidFill>
              </a:rPr>
              <a:t>For spitting use:</a:t>
            </a:r>
          </a:p>
          <a:p>
            <a:pPr lvl="1"/>
            <a:r>
              <a:rPr lang="en-US" b="1" dirty="0">
                <a:solidFill>
                  <a:srgbClr val="0C9189"/>
                </a:solidFill>
              </a:rPr>
              <a:t>Spit goes in the toilet, tissue, or grass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839" y="30480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Examples of Positive </a:t>
            </a:r>
            <a:r>
              <a:rPr lang="en-US" sz="4000" b="1" dirty="0" smtClean="0">
                <a:solidFill>
                  <a:srgbClr val="0C9189"/>
                </a:solidFill>
              </a:rPr>
              <a:t>Communication</a:t>
            </a:r>
          </a:p>
          <a:p>
            <a:pPr algn="ctr"/>
            <a:endParaRPr lang="en-US" sz="24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C9189"/>
                </a:solidFill>
              </a:rPr>
              <a:t>Talking with </a:t>
            </a:r>
            <a:r>
              <a:rPr lang="en-US" sz="3200" b="1" dirty="0" smtClean="0">
                <a:solidFill>
                  <a:srgbClr val="0C9189"/>
                </a:solidFill>
              </a:rPr>
              <a:t>Families:</a:t>
            </a:r>
          </a:p>
          <a:p>
            <a:pPr algn="ctr"/>
            <a:r>
              <a:rPr lang="en-US" sz="3200" b="1" dirty="0" smtClean="0">
                <a:solidFill>
                  <a:srgbClr val="0C9189"/>
                </a:solidFill>
              </a:rPr>
              <a:t>Dos </a:t>
            </a:r>
            <a:r>
              <a:rPr lang="en-US" sz="3200" b="1" dirty="0">
                <a:solidFill>
                  <a:srgbClr val="0C9189"/>
                </a:solidFill>
              </a:rPr>
              <a:t>&amp; </a:t>
            </a:r>
            <a:r>
              <a:rPr lang="en-US" sz="3200" b="1" dirty="0" smtClean="0">
                <a:solidFill>
                  <a:srgbClr val="0C9189"/>
                </a:solidFill>
              </a:rPr>
              <a:t>Don’t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482565"/>
              </p:ext>
            </p:extLst>
          </p:nvPr>
        </p:nvGraphicFramePr>
        <p:xfrm>
          <a:off x="457200" y="1447801"/>
          <a:ext cx="8229600" cy="519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10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Do’s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Don’ts</a:t>
                      </a:r>
                      <a:endParaRPr lang="en-US" sz="2400" dirty="0"/>
                    </a:p>
                  </a:txBody>
                  <a:tcPr/>
                </a:tc>
              </a:tr>
              <a:tr h="382055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 concern about the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Say child’s behavior is not tolerable</a:t>
                      </a:r>
                      <a:endParaRPr lang="en-US" dirty="0"/>
                    </a:p>
                  </a:txBody>
                  <a:tcPr/>
                </a:tc>
              </a:tr>
              <a:tr h="382055">
                <a:tc>
                  <a:txBody>
                    <a:bodyPr/>
                    <a:lstStyle/>
                    <a:p>
                      <a:r>
                        <a:rPr lang="en-US" dirty="0" smtClean="0"/>
                        <a:t>Goal is to help the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Say child must</a:t>
                      </a:r>
                      <a:r>
                        <a:rPr lang="en-US" baseline="0" dirty="0" smtClean="0"/>
                        <a:t> be punished</a:t>
                      </a:r>
                      <a:endParaRPr lang="en-US" dirty="0"/>
                    </a:p>
                  </a:txBody>
                  <a:tcPr/>
                </a:tc>
              </a:tr>
              <a:tr h="659437">
                <a:tc>
                  <a:txBody>
                    <a:bodyPr/>
                    <a:lstStyle/>
                    <a:p>
                      <a:r>
                        <a:rPr lang="en-US" dirty="0" smtClean="0"/>
                        <a:t>Ask parent about similar concerns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Ask if</a:t>
                      </a:r>
                      <a:r>
                        <a:rPr lang="en-US" baseline="0" dirty="0" smtClean="0"/>
                        <a:t> something at home caused behavior</a:t>
                      </a:r>
                      <a:endParaRPr lang="en-US" dirty="0"/>
                    </a:p>
                  </a:txBody>
                  <a:tcPr/>
                </a:tc>
              </a:tr>
              <a:tr h="659437">
                <a:tc>
                  <a:txBody>
                    <a:bodyPr/>
                    <a:lstStyle/>
                    <a:p>
                      <a:r>
                        <a:rPr lang="en-US" dirty="0" smtClean="0"/>
                        <a:t>Want to work with child to develop appropriate behavior &amp; social</a:t>
                      </a:r>
                      <a:r>
                        <a:rPr lang="en-US" baseline="0" dirty="0" smtClean="0"/>
                        <a:t> skills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Tell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arent</a:t>
                      </a:r>
                      <a:r>
                        <a:rPr lang="en-US" baseline="0" dirty="0" smtClean="0"/>
                        <a:t> to take action only at home</a:t>
                      </a:r>
                      <a:endParaRPr lang="en-US" dirty="0"/>
                    </a:p>
                  </a:txBody>
                  <a:tcPr/>
                </a:tc>
              </a:tr>
              <a:tr h="659437"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what happened at school after expressing concern about the 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child’s problem behaviors first;</a:t>
                      </a:r>
                      <a:r>
                        <a:rPr lang="en-US" baseline="0" dirty="0" smtClean="0"/>
                        <a:t> say ‘child is having a difficult time’</a:t>
                      </a:r>
                      <a:endParaRPr lang="en-US" dirty="0"/>
                    </a:p>
                  </a:txBody>
                  <a:tcPr/>
                </a:tc>
              </a:tr>
              <a:tr h="659437">
                <a:tc>
                  <a:txBody>
                    <a:bodyPr/>
                    <a:lstStyle/>
                    <a:p>
                      <a:r>
                        <a:rPr lang="en-US" dirty="0" smtClean="0"/>
                        <a:t>Offer support to be used at home and in</a:t>
                      </a:r>
                      <a:r>
                        <a:rPr lang="en-US" baseline="0" dirty="0" smtClean="0"/>
                        <a:t> the classroom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Don’t develop plan without family’s participation</a:t>
                      </a:r>
                      <a:endParaRPr lang="en-US" dirty="0"/>
                    </a:p>
                  </a:txBody>
                  <a:tcPr/>
                </a:tc>
              </a:tr>
              <a:tr h="659437">
                <a:tc>
                  <a:txBody>
                    <a:bodyPr/>
                    <a:lstStyle/>
                    <a:p>
                      <a:r>
                        <a:rPr lang="en-US" dirty="0" smtClean="0"/>
                        <a:t>Emphasize skill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</a:t>
                      </a:r>
                      <a:r>
                        <a:rPr lang="en-US" baseline="0" dirty="0" smtClean="0"/>
                        <a:t> the parent believe that the child needs more discipline at home</a:t>
                      </a:r>
                      <a:endParaRPr lang="en-US" dirty="0"/>
                    </a:p>
                  </a:txBody>
                  <a:tcPr/>
                </a:tc>
              </a:tr>
              <a:tr h="659437">
                <a:tc>
                  <a:txBody>
                    <a:bodyPr/>
                    <a:lstStyle/>
                    <a:p>
                      <a:r>
                        <a:rPr lang="en-US" dirty="0" smtClean="0"/>
                        <a:t>Stress working together to help child</a:t>
                      </a:r>
                      <a:r>
                        <a:rPr lang="en-US" baseline="0" dirty="0" smtClean="0"/>
                        <a:t> be successful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Don’t minimize family’s participation in implementing positive behavior supports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143000"/>
            <a:ext cx="8229600" cy="5326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TACSEI:  http://</a:t>
            </a:r>
            <a:r>
              <a:rPr lang="en-US" b="1" dirty="0" err="1">
                <a:solidFill>
                  <a:srgbClr val="0C9189"/>
                </a:solidFill>
              </a:rPr>
              <a:t>challengingbehavior.fmhi.usf.edu</a:t>
            </a:r>
            <a:r>
              <a:rPr lang="en-US" b="1" dirty="0">
                <a:solidFill>
                  <a:srgbClr val="0C9189"/>
                </a:solidFill>
              </a:rPr>
              <a:t>   </a:t>
            </a:r>
          </a:p>
          <a:p>
            <a:r>
              <a:rPr lang="en-US" b="1" dirty="0">
                <a:solidFill>
                  <a:srgbClr val="0C9189"/>
                </a:solidFill>
              </a:rPr>
              <a:t>Nevada TACSEI: </a:t>
            </a:r>
            <a:r>
              <a:rPr lang="en-US" b="1" dirty="0">
                <a:solidFill>
                  <a:srgbClr val="0C9189"/>
                </a:solidFill>
                <a:hlinkClick r:id="rId3"/>
              </a:rPr>
              <a:t>http://nvtacsei.com</a:t>
            </a:r>
            <a:endParaRPr lang="en-US" b="1" dirty="0">
              <a:solidFill>
                <a:srgbClr val="0C9189"/>
              </a:solidFill>
            </a:endParaRPr>
          </a:p>
          <a:p>
            <a:r>
              <a:rPr lang="en-US" b="1" dirty="0">
                <a:solidFill>
                  <a:srgbClr val="0C9189"/>
                </a:solidFill>
              </a:rPr>
              <a:t>Pyramid Model: </a:t>
            </a:r>
            <a:r>
              <a:rPr lang="en-US" b="1" dirty="0">
                <a:solidFill>
                  <a:srgbClr val="0C9189"/>
                </a:solidFill>
                <a:hlinkClick r:id="rId4"/>
              </a:rPr>
              <a:t>http://csefel.vanderbilt.edu</a:t>
            </a:r>
            <a:endParaRPr lang="en-US" b="1" dirty="0">
              <a:solidFill>
                <a:srgbClr val="0C9189"/>
              </a:solidFill>
            </a:endParaRPr>
          </a:p>
          <a:p>
            <a:r>
              <a:rPr lang="en-US" b="1" dirty="0">
                <a:solidFill>
                  <a:srgbClr val="0C9189"/>
                </a:solidFill>
              </a:rPr>
              <a:t>Family Ties: </a:t>
            </a:r>
            <a:r>
              <a:rPr lang="en-US" b="1" dirty="0">
                <a:solidFill>
                  <a:srgbClr val="0C9189"/>
                </a:solidFill>
                <a:hlinkClick r:id="rId5"/>
              </a:rPr>
              <a:t>https://www.familytiesnv.org</a:t>
            </a:r>
            <a:endParaRPr lang="en-US" b="1" dirty="0">
              <a:solidFill>
                <a:srgbClr val="0C9189"/>
              </a:solidFill>
            </a:endParaRPr>
          </a:p>
          <a:p>
            <a:r>
              <a:rPr lang="en-US" b="1" dirty="0">
                <a:solidFill>
                  <a:srgbClr val="0C9189"/>
                </a:solidFill>
              </a:rPr>
              <a:t>Nevada PEP: </a:t>
            </a:r>
            <a:r>
              <a:rPr lang="en-US" b="1" dirty="0">
                <a:solidFill>
                  <a:srgbClr val="0C9189"/>
                </a:solidFill>
                <a:hlinkClick r:id="rId6"/>
              </a:rPr>
              <a:t>http://www.nvpep.org</a:t>
            </a:r>
            <a:endParaRPr lang="en-US" b="1" dirty="0">
              <a:solidFill>
                <a:srgbClr val="0C9189"/>
              </a:solidFill>
            </a:endParaRPr>
          </a:p>
          <a:p>
            <a:endParaRPr lang="en-US" b="1" dirty="0">
              <a:solidFill>
                <a:srgbClr val="0C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839" y="304800"/>
            <a:ext cx="8229600" cy="707886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Resources</a:t>
            </a:r>
            <a:endParaRPr lang="en-US" sz="40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143000"/>
            <a:ext cx="8229600" cy="5326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https://www.autismspeaks.org/family-services/tool-kits/challenging-behaviors-tool-kit</a:t>
            </a:r>
            <a:endParaRPr lang="en-US" dirty="0"/>
          </a:p>
          <a:p>
            <a:endParaRPr lang="en-US" sz="2400" dirty="0"/>
          </a:p>
          <a:p>
            <a:r>
              <a:rPr lang="en-US" dirty="0">
                <a:hlinkClick r:id="rId4"/>
              </a:rPr>
              <a:t>https://www.youtube.com/watch?v=e17uHxPaaB4&amp;list=PLt1KSMgVd6T1LhwF9H4pKmGrDiOOKKeNU&amp;index=1</a:t>
            </a:r>
            <a:endParaRPr lang="en-US" dirty="0"/>
          </a:p>
          <a:p>
            <a:endParaRPr lang="en-US" sz="2400" dirty="0"/>
          </a:p>
          <a:p>
            <a:r>
              <a:rPr lang="en-US" dirty="0">
                <a:hlinkClick r:id="rId5"/>
              </a:rPr>
              <a:t>http://www.pbs.org/parents/inclusivecommunities/challenging_behavior.html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839" y="304800"/>
            <a:ext cx="8229600" cy="707886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References</a:t>
            </a:r>
            <a:endParaRPr lang="en-US" sz="40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rgbClr val="0C9189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C9189"/>
                </a:solidFill>
              </a:rPr>
              <a:t>All behavior is a form of communication. 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There is always a reason for problem behavior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There can be many reasons behind one specific behavior.</a:t>
            </a:r>
            <a:endParaRPr lang="en-US" sz="3600" b="1" dirty="0">
              <a:solidFill>
                <a:srgbClr val="0C9189"/>
              </a:solidFill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750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C9189"/>
                </a:solidFill>
                <a:latin typeface="Rockwell" pitchFamily="18" charset="0"/>
                <a:cs typeface="Courier New"/>
              </a:rPr>
              <a:t>What is Behavior</a:t>
            </a:r>
          </a:p>
          <a:p>
            <a:pPr algn="ctr"/>
            <a:endParaRPr lang="en-US" sz="2400" b="1" dirty="0">
              <a:solidFill>
                <a:srgbClr val="0C9189"/>
              </a:solidFill>
              <a:latin typeface="Rockwell" pitchFamily="18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468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381000"/>
            <a:ext cx="8229600" cy="6088063"/>
          </a:xfrm>
          <a:solidFill>
            <a:srgbClr val="E4E4E4"/>
          </a:solidFill>
          <a:ln>
            <a:solidFill>
              <a:srgbClr val="0C9189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9189"/>
                </a:solidFill>
              </a:rPr>
              <a:t>Please </a:t>
            </a:r>
            <a:r>
              <a:rPr lang="en-US" b="1" dirty="0">
                <a:solidFill>
                  <a:srgbClr val="009189"/>
                </a:solidFill>
              </a:rPr>
              <a:t>go to Lesson Topic Two to watch video </a:t>
            </a:r>
          </a:p>
          <a:p>
            <a:pPr marL="0" indent="0" algn="ctr">
              <a:buNone/>
            </a:pPr>
            <a:endParaRPr lang="en-US" b="1" dirty="0">
              <a:solidFill>
                <a:srgbClr val="009189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9189"/>
                </a:solidFill>
              </a:rPr>
              <a:t>Understanding Challenging Behavior in Young Children</a:t>
            </a:r>
          </a:p>
          <a:p>
            <a:endParaRPr lang="en-US" b="1" dirty="0">
              <a:solidFill>
                <a:srgbClr val="0C9189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912" y="1524000"/>
            <a:ext cx="8229600" cy="4945063"/>
          </a:xfrm>
          <a:solidFill>
            <a:srgbClr val="E4E4E4"/>
          </a:solidFill>
          <a:ln>
            <a:solidFill>
              <a:srgbClr val="0C9189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9189"/>
                </a:solidFill>
              </a:rPr>
              <a:t>Harmful to the child or others</a:t>
            </a:r>
          </a:p>
          <a:p>
            <a:r>
              <a:rPr lang="en-US" b="1" dirty="0">
                <a:solidFill>
                  <a:srgbClr val="009189"/>
                </a:solidFill>
              </a:rPr>
              <a:t>Destructive</a:t>
            </a:r>
          </a:p>
          <a:p>
            <a:r>
              <a:rPr lang="en-US" b="1" dirty="0">
                <a:solidFill>
                  <a:srgbClr val="009189"/>
                </a:solidFill>
              </a:rPr>
              <a:t>Interrupt academic learning </a:t>
            </a:r>
          </a:p>
          <a:p>
            <a:r>
              <a:rPr lang="en-US" b="1" dirty="0">
                <a:solidFill>
                  <a:srgbClr val="009189"/>
                </a:solidFill>
              </a:rPr>
              <a:t>Isolate a child</a:t>
            </a:r>
          </a:p>
          <a:p>
            <a:r>
              <a:rPr lang="en-US" b="1" dirty="0">
                <a:solidFill>
                  <a:srgbClr val="009189"/>
                </a:solidFill>
              </a:rPr>
              <a:t>Limit experiences and opportunities for growth in their lifespan</a:t>
            </a:r>
          </a:p>
          <a:p>
            <a:r>
              <a:rPr lang="en-US" b="1" dirty="0">
                <a:solidFill>
                  <a:srgbClr val="009189"/>
                </a:solidFill>
              </a:rPr>
              <a:t>Can affect a child’s psychological state</a:t>
            </a:r>
          </a:p>
          <a:p>
            <a:r>
              <a:rPr lang="en-US" b="1" dirty="0">
                <a:solidFill>
                  <a:srgbClr val="009189"/>
                </a:solidFill>
              </a:rPr>
              <a:t>Impairs social </a:t>
            </a:r>
            <a:r>
              <a:rPr lang="en-US" b="1" dirty="0" smtClean="0">
                <a:solidFill>
                  <a:srgbClr val="009189"/>
                </a:solidFill>
              </a:rPr>
              <a:t>relationships</a:t>
            </a:r>
            <a:endParaRPr lang="en-US" b="1" dirty="0">
              <a:solidFill>
                <a:srgbClr val="00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189"/>
                </a:solidFill>
              </a:rPr>
              <a:t>What are the behaviors that are challenging</a:t>
            </a:r>
            <a:r>
              <a:rPr lang="en-US" sz="3200" b="1" dirty="0" smtClean="0">
                <a:solidFill>
                  <a:srgbClr val="009189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rgbClr val="009189"/>
              </a:solidFill>
              <a:latin typeface="Rockwell" pitchFamily="18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03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524000"/>
            <a:ext cx="8229600" cy="49450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C9189"/>
                </a:solidFill>
              </a:rPr>
              <a:t>All children engage in some challenging behaviors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Some behaviors are outside of the norm</a:t>
            </a:r>
          </a:p>
          <a:p>
            <a:endParaRPr lang="en-US" b="1" dirty="0">
              <a:solidFill>
                <a:srgbClr val="00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7500"/>
            <a:ext cx="8229600" cy="1077218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Normal vs Atypical </a:t>
            </a:r>
            <a:r>
              <a:rPr lang="en-US" sz="4000" b="1" dirty="0" smtClean="0">
                <a:solidFill>
                  <a:srgbClr val="0C9189"/>
                </a:solidFill>
              </a:rPr>
              <a:t>Behaviors</a:t>
            </a:r>
          </a:p>
          <a:p>
            <a:pPr algn="ctr"/>
            <a:endParaRPr lang="en-US" sz="2400" b="1" dirty="0" smtClean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600200"/>
            <a:ext cx="8229600" cy="4719512"/>
          </a:xfrm>
          <a:solidFill>
            <a:srgbClr val="E4E4E4"/>
          </a:solidFill>
          <a:ln>
            <a:solidFill>
              <a:srgbClr val="0C9189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C9189"/>
                </a:solidFill>
              </a:rPr>
              <a:t>Physical Aggression</a:t>
            </a:r>
          </a:p>
          <a:p>
            <a:r>
              <a:rPr lang="en-US" b="1" dirty="0">
                <a:solidFill>
                  <a:srgbClr val="0C9189"/>
                </a:solidFill>
              </a:rPr>
              <a:t>Tantrums</a:t>
            </a:r>
          </a:p>
          <a:p>
            <a:r>
              <a:rPr lang="en-US" b="1" dirty="0">
                <a:solidFill>
                  <a:srgbClr val="0C9189"/>
                </a:solidFill>
              </a:rPr>
              <a:t>Defiance</a:t>
            </a:r>
          </a:p>
          <a:p>
            <a:r>
              <a:rPr lang="en-US" b="1" dirty="0">
                <a:solidFill>
                  <a:srgbClr val="0C9189"/>
                </a:solidFill>
              </a:rPr>
              <a:t>Non-compliance</a:t>
            </a:r>
          </a:p>
          <a:p>
            <a:endParaRPr lang="en-US" b="1" dirty="0">
              <a:solidFill>
                <a:srgbClr val="00918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7500"/>
            <a:ext cx="8229600" cy="1200329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C9189"/>
                </a:solidFill>
              </a:rPr>
              <a:t>Behaviors Occasionally Exhibited by all </a:t>
            </a:r>
            <a:r>
              <a:rPr lang="en-US" sz="3600" b="1" dirty="0" smtClean="0">
                <a:solidFill>
                  <a:srgbClr val="0C9189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4385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1600200"/>
            <a:ext cx="8229600" cy="4652532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C9189"/>
                </a:solidFill>
              </a:rPr>
              <a:t>Property destruction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Incessant crying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Self-injury</a:t>
            </a:r>
          </a:p>
          <a:p>
            <a:r>
              <a:rPr lang="en-US" sz="3600" b="1" dirty="0">
                <a:solidFill>
                  <a:srgbClr val="0C9189"/>
                </a:solidFill>
              </a:rPr>
              <a:t>Obsessions, compulsions, rituals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17500"/>
            <a:ext cx="8229600" cy="1200329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C9189"/>
                </a:solidFill>
              </a:rPr>
              <a:t>Truly Challenging </a:t>
            </a:r>
            <a:r>
              <a:rPr lang="en-US" sz="4000" b="1" dirty="0" smtClean="0">
                <a:solidFill>
                  <a:srgbClr val="0C9189"/>
                </a:solidFill>
              </a:rPr>
              <a:t>Behaviors</a:t>
            </a:r>
          </a:p>
          <a:p>
            <a:pPr algn="ctr"/>
            <a:endParaRPr lang="en-US" sz="3200" b="1" dirty="0">
              <a:solidFill>
                <a:srgbClr val="0C9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839" y="304800"/>
            <a:ext cx="8229600" cy="6164263"/>
          </a:xfrm>
          <a:solidFill>
            <a:srgbClr val="E4E4E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 smtClean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 smtClean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b="1" dirty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0C9189"/>
                </a:solidFill>
              </a:rPr>
              <a:t>Please </a:t>
            </a:r>
            <a:r>
              <a:rPr lang="en-US" b="1" dirty="0">
                <a:solidFill>
                  <a:srgbClr val="0C9189"/>
                </a:solidFill>
              </a:rPr>
              <a:t>watch the video on Lesson Topic Three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b="1" dirty="0">
              <a:solidFill>
                <a:srgbClr val="0C9189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C9189"/>
                </a:solidFill>
              </a:rPr>
              <a:t>Dr. Jack </a:t>
            </a:r>
            <a:r>
              <a:rPr lang="en-US" b="1" dirty="0" err="1">
                <a:solidFill>
                  <a:srgbClr val="0C9189"/>
                </a:solidFill>
              </a:rPr>
              <a:t>Shonkoff</a:t>
            </a:r>
            <a:r>
              <a:rPr lang="en-US" b="1" dirty="0">
                <a:solidFill>
                  <a:srgbClr val="0C9189"/>
                </a:solidFill>
              </a:rPr>
              <a:t>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C9189"/>
                </a:solidFill>
              </a:rPr>
              <a:t>The Science of Early Childhood Development </a:t>
            </a:r>
          </a:p>
        </p:txBody>
      </p:sp>
    </p:spTree>
    <p:extLst>
      <p:ext uri="{BB962C8B-B14F-4D97-AF65-F5344CB8AC3E}">
        <p14:creationId xmlns:p14="http://schemas.microsoft.com/office/powerpoint/2010/main" val="11582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28396</TotalTime>
  <Words>1051</Words>
  <Application>Microsoft Macintosh PowerPoint</Application>
  <PresentationFormat>On-screen Show (4:3)</PresentationFormat>
  <Paragraphs>189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Courier</vt:lpstr>
      <vt:lpstr>Courier New</vt:lpstr>
      <vt:lpstr>Rockwell</vt:lpstr>
      <vt:lpstr>Arial</vt:lpstr>
      <vt:lpstr>Office Theme</vt:lpstr>
      <vt:lpstr>Early Childcare Provider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behaviors</dc:title>
  <dc:creator>Petrina Kaluzhny</dc:creator>
  <cp:lastModifiedBy>Debra C Vigil</cp:lastModifiedBy>
  <cp:revision>124</cp:revision>
  <cp:lastPrinted>2017-10-20T16:26:56Z</cp:lastPrinted>
  <dcterms:created xsi:type="dcterms:W3CDTF">2015-11-16T18:09:36Z</dcterms:created>
  <dcterms:modified xsi:type="dcterms:W3CDTF">2017-10-20T20:33:42Z</dcterms:modified>
</cp:coreProperties>
</file>